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13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68680" y="1874520"/>
            <a:ext cx="877824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_FIM">
    <p:bg>
      <p:bgPr>
        <a:solidFill>
          <a:srgbClr val="13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14400" y="2514600"/>
            <a:ext cx="103327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AO">
    <p:bg>
      <p:bgPr>
        <a:solidFill>
          <a:srgbClr val="13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68680" y="2606040"/>
            <a:ext cx="10332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AO_TOP">
    <p:bg>
      <p:bgPr>
        <a:solidFill>
          <a:srgbClr val="13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68680" y="1280160"/>
            <a:ext cx="104241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ACAO">
    <p:bg>
      <p:bgPr>
        <a:solidFill>
          <a:srgbClr val="132A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45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nterior de uma igreja iluminado por luz que atravessa os vitrais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Véu escu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C2B">
              <a:alpha val="78000"/>
            </a:srgbClr>
          </a:solidFill>
          <a:ln w="12700">
            <a:solidFill>
              <a:srgbClr val="0A1C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Painel de leitu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949440" cy="6858000"/>
          </a:xfrm>
          <a:prstGeom prst="rect">
            <a:avLst/>
          </a:prstGeom>
          <a:solidFill>
            <a:srgbClr val="0A1C2B">
              <a:alpha val="82000"/>
            </a:srgbClr>
          </a:solidFill>
          <a:ln w="12700">
            <a:solidFill>
              <a:srgbClr val="0A1C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5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Text 3"/>
          <p:cNvSpPr/>
          <p:nvPr/>
        </p:nvSpPr>
        <p:spPr>
          <a:xfrm>
            <a:off x="868680" y="13716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5FC4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PARÓQUIA DA SENHORA DA HORA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868680" y="1874520"/>
            <a:ext cx="87782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Encontro com os Pais </a:t>
            </a:r>
            <a:b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</a:b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dos Catequizandos</a:t>
            </a:r>
            <a:endParaRPr lang="en-US" sz="4400" dirty="0"/>
          </a:p>
        </p:txBody>
      </p:sp>
      <p:sp>
        <p:nvSpPr>
          <p:cNvPr id="8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3794760"/>
            <a:ext cx="1645920" cy="457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Text 6"/>
          <p:cNvSpPr/>
          <p:nvPr/>
        </p:nvSpPr>
        <p:spPr>
          <a:xfrm>
            <a:off x="868680" y="4023360"/>
            <a:ext cx="8412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i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Catequese para nos formar, reformar e transformar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868680" y="46634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6E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Ano Pastoral 2026–2027</a:t>
            </a:r>
            <a:endParaRPr lang="en-US" sz="1500" dirty="0"/>
          </a:p>
        </p:txBody>
      </p:sp>
      <p:sp>
        <p:nvSpPr>
          <p:cNvPr id="11" name="Painel do logoti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64040" y="4617720"/>
            <a:ext cx="233172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12" name="Image 1" descr="Logotipo da Paróquia de Nossa Senhora da Ho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1936" y="4754880"/>
            <a:ext cx="1855928" cy="1417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pelo Sínodo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 / 5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89611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Espírito Santo!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Eis-nos aqui, diante de Vós: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vinde a nós, ficai connosco,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dignai-Vos habitar em nossos corações.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Somos pobres, débeis e pecadores,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 é em vosso nome que nos reunimos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 Sínodo Diocesano.</a:t>
            </a:r>
            <a:endParaRPr lang="en-US" sz="2300" dirty="0"/>
          </a:p>
        </p:txBody>
      </p:sp>
      <p:pic>
        <p:nvPicPr>
          <p:cNvPr id="8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5355714"/>
            <a:ext cx="2514600" cy="6728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pelo Sínodo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 / 5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89611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Sede Vós a ensinar-nos o caminho a percorrer,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sugerir e efetivar as nossas decisões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acompanhai-nos com o vosso auxílio,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unidos na verdade e na caridade,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impelidos pela inabalável esperança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em nós acendeis.</a:t>
            </a:r>
            <a:endParaRPr lang="en-US" sz="2300" dirty="0"/>
          </a:p>
        </p:txBody>
      </p:sp>
      <p:pic>
        <p:nvPicPr>
          <p:cNvPr id="8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5355714"/>
            <a:ext cx="2514600" cy="67285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pelo Sínodo</a:t>
            </a:r>
            <a:endParaRPr lang="en-US" sz="2200" dirty="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 / 5</a:t>
            </a:r>
            <a:endParaRPr lang="en-US" sz="1200" dirty="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89611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Concedei-nos humildade para escutar,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franqueza para falar,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dar testemunho das vossas aspirações.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a ignorância não nos extravie,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nos desvie a aceção de pessoas,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nem nos corrompam ambições ou medos.</a:t>
            </a:r>
            <a:endParaRPr lang="en-US" sz="2300" dirty="0"/>
          </a:p>
        </p:txBody>
      </p:sp>
      <p:pic>
        <p:nvPicPr>
          <p:cNvPr id="8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5355714"/>
            <a:ext cx="2514600" cy="6728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pelo Sínodo</a:t>
            </a:r>
            <a:endParaRPr lang="en-US" sz="2200" dirty="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 / 5</a:t>
            </a:r>
            <a:endParaRPr lang="en-US" sz="1200" dirty="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89611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Vós, que formais o Corpo de Cristo,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reformai-nos e transformai-nos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sermos a Igreja do Porto que quereis,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Cristo faça novas todas as coisas.</a:t>
            </a:r>
            <a:endParaRPr lang="en-US" sz="2300" dirty="0"/>
          </a:p>
        </p:txBody>
      </p:sp>
      <p:pic>
        <p:nvPicPr>
          <p:cNvPr id="8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5355714"/>
            <a:ext cx="2514600" cy="6728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pelo Sínodo</a:t>
            </a:r>
            <a:endParaRPr lang="en-US" sz="2200" dirty="0"/>
          </a:p>
        </p:txBody>
      </p:sp>
      <p:sp>
        <p:nvSpPr>
          <p:cNvPr id="5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 / 5</a:t>
            </a:r>
            <a:endParaRPr lang="en-US" sz="1200" dirty="0"/>
          </a:p>
        </p:txBody>
      </p:sp>
      <p:sp>
        <p:nvSpPr>
          <p:cNvPr id="6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89611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Assim, agradando-Vos sempre e em tudo,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pelo fiel desempenho da nossa responsabilidade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receberemos um dia o prémio eterno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comunhão convosco,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com o Pai e o Filho sois um só Deus,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pelos séculos dos séculos.</a:t>
            </a:r>
            <a:endParaRPr lang="en-US" sz="230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230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Ámen.</a:t>
            </a:r>
            <a:endParaRPr lang="en-US" sz="2300" dirty="0"/>
          </a:p>
        </p:txBody>
      </p:sp>
      <p:pic>
        <p:nvPicPr>
          <p:cNvPr id="8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5355714"/>
            <a:ext cx="2514600" cy="6728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PALAVRAS DE BOAS-VINDAS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Sejam bem-vindos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 5"/>
          <p:cNvSpPr/>
          <p:nvPr/>
        </p:nvSpPr>
        <p:spPr>
          <a:xfrm>
            <a:off x="777240" y="192024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200" i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Obrigado pela confiança que manifestaram ao pedir à Igreja que vos acompanhe e oriente na educação da fé dos vossos filhos.</a:t>
            </a:r>
            <a:endParaRPr lang="en-US" sz="2200" dirty="0"/>
          </a:p>
        </p:txBody>
      </p:sp>
      <p:sp>
        <p:nvSpPr>
          <p:cNvPr id="8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063240"/>
            <a:ext cx="33223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9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06324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8"/>
          <p:cNvSpPr/>
          <p:nvPr/>
        </p:nvSpPr>
        <p:spPr>
          <a:xfrm>
            <a:off x="1051560" y="341071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Acolher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051560" y="3977640"/>
            <a:ext cx="27736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Receber cada família e criar laços de confiança entre casa, catequese e comunidade.</a:t>
            </a:r>
            <a:endParaRPr lang="en-US" sz="1300" dirty="0"/>
          </a:p>
        </p:txBody>
      </p:sp>
      <p:sp>
        <p:nvSpPr>
          <p:cNvPr id="12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3063240"/>
            <a:ext cx="33223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3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306324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2"/>
          <p:cNvSpPr/>
          <p:nvPr/>
        </p:nvSpPr>
        <p:spPr>
          <a:xfrm>
            <a:off x="4693920" y="341071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Explicar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4693920" y="3977640"/>
            <a:ext cx="27736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Apresentar o caminho pastoral de 2026-2027 e o que ele pede a cada um de nós.</a:t>
            </a:r>
            <a:endParaRPr lang="en-US" sz="1300" dirty="0"/>
          </a:p>
        </p:txBody>
      </p:sp>
      <p:sp>
        <p:nvSpPr>
          <p:cNvPr id="16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1960" y="3063240"/>
            <a:ext cx="3322320" cy="3108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7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1960" y="306324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8" name="Text 16"/>
          <p:cNvSpPr/>
          <p:nvPr/>
        </p:nvSpPr>
        <p:spPr>
          <a:xfrm>
            <a:off x="8336280" y="341071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Comprometer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8336280" y="3977640"/>
            <a:ext cx="27736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Identificar compromissos concretos para caminharmos juntos na educação da fé.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CATEQUISTAS E PAIS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Somos companheiros de caminho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 5"/>
          <p:cNvSpPr/>
          <p:nvPr/>
        </p:nvSpPr>
        <p:spPr>
          <a:xfrm>
            <a:off x="777240" y="1828800"/>
            <a:ext cx="106070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Nós, catequistas, somos o rosto de uma comunidade que Deus chama e envia para colaborar convosco na educação da fé.</a:t>
            </a:r>
            <a:endParaRPr lang="en-US" sz="16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Vós, pais, sois os primeiros e insubstituíveis educadores da fé dos vossos filhos; não podemos nem queremos substituir-vos.</a:t>
            </a:r>
            <a:endParaRPr lang="en-US" sz="16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Sabemos que esta missão nem sempre é fácil. Por isso queremos acompanhar-vos como companheiros de caminho e oferecer instrumentos que ajudem a procurar Deus e a encontrar Cristo na sua Igreja.</a:t>
            </a:r>
            <a:endParaRPr lang="en-US" sz="16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catequista não é um professor que dá a lição, «mas aquele que planta no coração a palavra da vida, para que dê frutos de vida bela».</a:t>
            </a:r>
            <a:endParaRPr lang="en-US" sz="1600" dirty="0"/>
          </a:p>
        </p:txBody>
      </p:sp>
      <p:sp>
        <p:nvSpPr>
          <p:cNvPr id="8" name="Desta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892040"/>
            <a:ext cx="10607040" cy="1143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892040"/>
            <a:ext cx="109728" cy="114300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8"/>
          <p:cNvSpPr/>
          <p:nvPr/>
        </p:nvSpPr>
        <p:spPr>
          <a:xfrm>
            <a:off x="1143000" y="5074920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pulseira para as crianças: «Faz pul(s)ar a tua fé»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143000" y="548640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9D6E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Queremos pular, avançar, fazer crescer na fé.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 CAMINHO SINODAL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Caminhamos juntos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 5"/>
          <p:cNvSpPr/>
          <p:nvPr/>
        </p:nvSpPr>
        <p:spPr>
          <a:xfrm>
            <a:off x="777240" y="1828800"/>
            <a:ext cx="10607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Queremos fazer este caminho de forma sinodal, isto é, juntos: na comunidade, nos grupos de catequese, na celebração e nos caminhos da vida.</a:t>
            </a:r>
            <a:endParaRPr lang="en-US" sz="16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Ninguém se torna cristão sozinho, nem cresce sozinho na fé. Caminhando em comunidade, podemos escutar-nos, colaborar, assumir responsabilidades e tomar melhores decisões.</a:t>
            </a:r>
            <a:endParaRPr lang="en-US" sz="16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Para isso, cada um precisa de renunciar à atitude de quem pensa: «Só eu é que sei».</a:t>
            </a:r>
            <a:endParaRPr lang="en-US" sz="1600" dirty="0"/>
          </a:p>
        </p:txBody>
      </p:sp>
      <p:sp>
        <p:nvSpPr>
          <p:cNvPr id="8" name="Citaçã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886200"/>
            <a:ext cx="10607040" cy="1051560"/>
          </a:xfrm>
          <a:prstGeom prst="rect">
            <a:avLst/>
          </a:prstGeom>
          <a:solidFill>
            <a:srgbClr val="E7F1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886200"/>
            <a:ext cx="91440" cy="105156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8"/>
          <p:cNvSpPr/>
          <p:nvPr/>
        </p:nvSpPr>
        <p:spPr>
          <a:xfrm>
            <a:off x="1097280" y="402336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«Ninguém pense ter todas as respostas. Cada um partilhe com abertura o que tem. Todos acolham com fé o que o Senhor inspira.»</a:t>
            </a:r>
            <a:endParaRPr lang="en-US" sz="1500" dirty="0"/>
          </a:p>
          <a:p>
            <a:pPr marL="0" indent="0">
              <a:buNone/>
            </a:pPr>
            <a:r>
              <a:rPr lang="en-US" sz="1200" b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Leão XIV</a:t>
            </a:r>
            <a:endParaRPr lang="en-US" sz="1500" dirty="0"/>
          </a:p>
        </p:txBody>
      </p:sp>
      <p:sp>
        <p:nvSpPr>
          <p:cNvPr id="11" name="Desta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166360"/>
            <a:ext cx="10607040" cy="96012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Text 10"/>
          <p:cNvSpPr/>
          <p:nvPr/>
        </p:nvSpPr>
        <p:spPr>
          <a:xfrm>
            <a:off x="1097280" y="5285232"/>
            <a:ext cx="9966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Aos adolescentes oferecemos um saco para o telemóvel: «Paróquia da Senhora da Hora | de Guifões: a rede que nos liga»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minho ao entardecer com pessoas a caminhar juntas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Véu escu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C2B">
              <a:alpha val="75000"/>
            </a:srgbClr>
          </a:solidFill>
          <a:ln w="12700">
            <a:solidFill>
              <a:srgbClr val="0A1C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400" y="2331720"/>
            <a:ext cx="1645920" cy="457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868680" y="260604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Obrigado, queridos pais</a:t>
            </a:r>
            <a:endParaRPr lang="en-US" sz="4000" dirty="0"/>
          </a:p>
        </p:txBody>
      </p:sp>
      <p:sp>
        <p:nvSpPr>
          <p:cNvPr id="6" name="Text 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68680" y="361188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700" dirty="0">
                <a:solidFill>
                  <a:srgbClr val="DCE5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Obrigado por nos aceitarem como companheiros no caminho da fé. Este vai ser um ano de muitas bênçãos para todos nós. Porquê?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HORIZONTE DO ANO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Marcas do novo ano pastoral 2026-2027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182880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C6B7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Dois acontecimentos importantes convidam-nos a escutar, discernir e caminhar juntos como comunidade.</a:t>
            </a:r>
            <a:endParaRPr lang="en-US" sz="1600" dirty="0"/>
          </a:p>
        </p:txBody>
      </p:sp>
      <p:sp>
        <p:nvSpPr>
          <p:cNvPr id="8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514600"/>
            <a:ext cx="749808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514600"/>
            <a:ext cx="749808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8"/>
          <p:cNvSpPr/>
          <p:nvPr/>
        </p:nvSpPr>
        <p:spPr>
          <a:xfrm>
            <a:off x="1051560" y="2807208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Visita Pastoral</a:t>
            </a:r>
            <a:endParaRPr lang="en-US" sz="2000" dirty="0"/>
          </a:p>
        </p:txBody>
      </p:sp>
      <p:sp>
        <p:nvSpPr>
          <p:cNvPr id="11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51560" y="33375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Bispo visita as comunidades da Senhora da Hora e de Guifões entre 17 e 29 de novembro, para nos animar e confirmar na fé.</a:t>
            </a:r>
            <a:endParaRPr lang="en-US" sz="1350" dirty="0"/>
          </a:p>
        </p:txBody>
      </p:sp>
      <p:sp>
        <p:nvSpPr>
          <p:cNvPr id="12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389120"/>
            <a:ext cx="749808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389120"/>
            <a:ext cx="749808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2"/>
          <p:cNvSpPr/>
          <p:nvPr/>
        </p:nvSpPr>
        <p:spPr>
          <a:xfrm>
            <a:off x="1051560" y="4681728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Sínodo Diocesano</a:t>
            </a:r>
            <a:endParaRPr lang="en-US" sz="2000" dirty="0"/>
          </a:p>
        </p:txBody>
      </p:sp>
      <p:sp>
        <p:nvSpPr>
          <p:cNvPr id="15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51560" y="521208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fase preparatória do Sínodo da Diocese do Porto, sob o lema «Ser Porto: Formar – Reformar – Transformar».</a:t>
            </a:r>
            <a:endParaRPr lang="en-US" sz="1350" dirty="0"/>
          </a:p>
        </p:txBody>
      </p:sp>
      <p:pic>
        <p:nvPicPr>
          <p:cNvPr id="16" name="Image 0" descr="Cartaz das Visitas Pastorais 2026: Cristo com o povo e o lema Abrir caminhos de esperanç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244" y="1828800"/>
            <a:ext cx="1306592" cy="2697480"/>
          </a:xfrm>
          <a:prstGeom prst="rect">
            <a:avLst/>
          </a:prstGeom>
        </p:spPr>
      </p:pic>
      <p:pic>
        <p:nvPicPr>
          <p:cNvPr id="17" name="Image 1" descr="Logotipo do Sínodo Diocesano: Ser Porto — formar, reformar, transforma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6016" y="4754880"/>
            <a:ext cx="959048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 QUEM? QUANDO? PARA QUÊ?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Visita Pastoral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721577"/>
              </p:ext>
            </p:extLst>
          </p:nvPr>
        </p:nvGraphicFramePr>
        <p:xfrm>
          <a:off x="777240" y="1828800"/>
          <a:ext cx="10607040" cy="448056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44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De quem?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 Bispo, sucessor dos Apóstolos, Cabeça e Pastor da Igreja. Na maior parte dos encontros estará connosco o Bispo Auxiliar D. Joaquim Dionísio. Na tarde e noite de 24 de novembro e no domingo, 29, no encerramento, estará o Bispo titular D. Manuel Linda.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Quando?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O Bispo visitará as comunidades paroquiais da Senhora da Hora e de Guifões entre os dias 17 e 29 de novembro.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Com que finalidade?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Animar-nos e confirmar-nos na fé, abrindo caminhos de esperança e fortalecendo o nosso amor a Cristo, à Igreja e ao próximo. O Bispo vem escutar-nos, conhecer-nos e ajudar-nos a discernir os caminhos de uma Igreja mais missionária.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 quem, com quem?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Em diálogo com as pessoas, nas autarquias, instituições sociais, escolas, centros de dia e lares. Estará com os grupos pastorais, com os Conselhos Económicos e com os Conselhos Paroquiais de Pastoral. Rezará e celebrará connosco a Eucaristia.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52400" marR="152400" marT="101600" marB="1016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ENCONTROS COM PAIS E CATEQUIZANDOS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Bispo quer conhecer a Catequese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094176"/>
              </p:ext>
            </p:extLst>
          </p:nvPr>
        </p:nvGraphicFramePr>
        <p:xfrm>
          <a:off x="777240" y="1828800"/>
          <a:ext cx="10607040" cy="1901952"/>
        </p:xfrm>
        <a:graphic>
          <a:graphicData uri="http://schemas.openxmlformats.org/drawingml/2006/table">
            <a:tbl>
              <a:tblPr/>
              <a:tblGrid>
                <a:gridCol w="4297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Comunidade / Grupos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Data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Encontro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Missa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Senhora da Hora — Catequese ao sábado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21 de novembro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16h00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Senhora da Hora — Catequese ao domingo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Domingo, 22 de novembro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11h00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Guifões — Grupos de Catequese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28 de novembro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15h30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17h30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F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406908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Destacamos ainda</a:t>
            </a:r>
            <a:endParaRPr lang="en-US" sz="1200" dirty="0"/>
          </a:p>
        </p:txBody>
      </p:sp>
      <p:sp>
        <p:nvSpPr>
          <p:cNvPr id="9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480560"/>
            <a:ext cx="51435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0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480560"/>
            <a:ext cx="514350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1" name="Text 8"/>
          <p:cNvSpPr/>
          <p:nvPr/>
        </p:nvSpPr>
        <p:spPr>
          <a:xfrm>
            <a:off x="1051560" y="4828032"/>
            <a:ext cx="45948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Crisma interparoquial</a:t>
            </a:r>
            <a:endParaRPr lang="en-US" sz="1900" dirty="0"/>
          </a:p>
        </p:txBody>
      </p:sp>
      <p:sp>
        <p:nvSpPr>
          <p:cNvPr id="12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51560" y="5394960"/>
            <a:ext cx="4594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Igreja da Sagrada Família</a:t>
            </a:r>
            <a:endParaRPr lang="en-US" sz="13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21 de novembro, às 19h00</a:t>
            </a:r>
            <a:endParaRPr lang="en-US" sz="1300" dirty="0"/>
          </a:p>
        </p:txBody>
      </p:sp>
      <p:sp>
        <p:nvSpPr>
          <p:cNvPr id="13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40780" y="4480560"/>
            <a:ext cx="5143500" cy="1691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7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40780" y="4480560"/>
            <a:ext cx="514350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5" name="Text 12"/>
          <p:cNvSpPr/>
          <p:nvPr/>
        </p:nvSpPr>
        <p:spPr>
          <a:xfrm>
            <a:off x="6515100" y="4828032"/>
            <a:ext cx="45948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Convívio interparoquial</a:t>
            </a:r>
            <a:endParaRPr lang="en-US" sz="1900" dirty="0"/>
          </a:p>
        </p:txBody>
      </p:sp>
      <p:sp>
        <p:nvSpPr>
          <p:cNvPr id="16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6515100" y="5394960"/>
            <a:ext cx="4594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Salão paroquial de Guifões</a:t>
            </a:r>
            <a:endParaRPr lang="en-US" sz="13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Sábado, 28 de novembro, às 21h00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CAMINHAR JUNTOS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Sínodo Diocesano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7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6314" y="182880"/>
            <a:ext cx="1035772" cy="1481328"/>
          </a:xfrm>
          <a:prstGeom prst="rect">
            <a:avLst/>
          </a:prstGeom>
        </p:spPr>
      </p:pic>
      <p:sp>
        <p:nvSpPr>
          <p:cNvPr id="8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920240"/>
            <a:ext cx="332232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9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92024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7"/>
          <p:cNvSpPr/>
          <p:nvPr/>
        </p:nvSpPr>
        <p:spPr>
          <a:xfrm>
            <a:off x="1051560" y="226771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significa Sínodo?</a:t>
            </a:r>
            <a:endParaRPr lang="en-US" sz="1900" dirty="0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51560" y="2834640"/>
            <a:ext cx="277368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Vem do grego syn-hodos: caminho conjunto, caminhar juntos. Indica que a Igreja procura discernir a vontade de Deus através da participação de todo o Povo Santo, e não apenas de alguns.</a:t>
            </a:r>
            <a:endParaRPr lang="en-US" sz="1300" dirty="0"/>
          </a:p>
        </p:txBody>
      </p:sp>
      <p:sp>
        <p:nvSpPr>
          <p:cNvPr id="12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1920240"/>
            <a:ext cx="332232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3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192024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1"/>
          <p:cNvSpPr/>
          <p:nvPr/>
        </p:nvSpPr>
        <p:spPr>
          <a:xfrm>
            <a:off x="4693920" y="226771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é um Sínodo diocesano?</a:t>
            </a:r>
            <a:endParaRPr lang="en-US" sz="1900" dirty="0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93920" y="2834640"/>
            <a:ext cx="277368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Uma assembleia convocada pelo Bispo que reúne padres, diáconos, religiosos, religiosas e fiéis leigos de toda a Diocese, para refletir, dialogar e discernir sobre a vida e a missão da Igreja local.</a:t>
            </a:r>
            <a:endParaRPr lang="en-US" sz="1300" dirty="0"/>
          </a:p>
        </p:txBody>
      </p:sp>
      <p:sp>
        <p:nvSpPr>
          <p:cNvPr id="16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1960" y="1920240"/>
            <a:ext cx="332232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7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1960" y="192024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8" name="Text 15"/>
          <p:cNvSpPr/>
          <p:nvPr/>
        </p:nvSpPr>
        <p:spPr>
          <a:xfrm>
            <a:off x="8336280" y="226771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só uma reunião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8336280" y="2834640"/>
            <a:ext cx="277368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espírito de oração e de escuta do Espírito Santo, é um processo espiritual e eclesial que envolve toda a Diocese — não apenas uma reunião de trabalho.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orto tranquilo ao amanhecer com pequenos barcos ancorados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Véu escu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1C2B">
              <a:alpha val="80000"/>
            </a:srgbClr>
          </a:solidFill>
          <a:ln w="12700">
            <a:solidFill>
              <a:srgbClr val="0A1C2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4" name="Image 1" descr="Logotipo do Sínodo Diocesano: Ser Porto — formar, reformar, transforma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60" y="716679"/>
            <a:ext cx="2468880" cy="66061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68680" y="9144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5FC4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LEMA DO NOSSO SÍNODO</a:t>
            </a:r>
            <a:endParaRPr lang="en-US" sz="12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868680" y="128016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Porto: Formar – Reformar – Transformar</a:t>
            </a:r>
            <a:endParaRPr lang="en-US" sz="3600" dirty="0"/>
          </a:p>
        </p:txBody>
      </p:sp>
      <p:sp>
        <p:nvSpPr>
          <p:cNvPr id="7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587752"/>
            <a:ext cx="64008" cy="71323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ext 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143000" y="251460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i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Porto</a:t>
            </a:r>
            <a:endParaRPr lang="en-US" sz="2100" dirty="0"/>
          </a:p>
        </p:txBody>
      </p:sp>
      <p:sp>
        <p:nvSpPr>
          <p:cNvPr id="9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566160" y="2514600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50" dirty="0">
                <a:solidFill>
                  <a:srgbClr val="DCE5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nossa identidade como Igreja diocesana: comunidade acolhedora, porto de abrigo, de partida e de chegada, que reúne a diversidade e se alegra na unidade.</a:t>
            </a:r>
            <a:endParaRPr lang="en-US" sz="1350" dirty="0"/>
          </a:p>
        </p:txBody>
      </p:sp>
      <p:sp>
        <p:nvSpPr>
          <p:cNvPr id="10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547872"/>
            <a:ext cx="64008" cy="71323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1" name="Text 7"/>
          <p:cNvSpPr/>
          <p:nvPr/>
        </p:nvSpPr>
        <p:spPr>
          <a:xfrm>
            <a:off x="1143000" y="347472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i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Formar</a:t>
            </a:r>
            <a:endParaRPr lang="en-US" sz="2100" dirty="0"/>
          </a:p>
        </p:txBody>
      </p:sp>
      <p:sp>
        <p:nvSpPr>
          <p:cNvPr id="12" name="Text 8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566160" y="3474720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50" dirty="0">
                <a:solidFill>
                  <a:srgbClr val="DCE5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crescimento e a capacitação dos fiéis e das comunidades perante os desafios atuais.</a:t>
            </a:r>
            <a:endParaRPr lang="en-US" sz="1350" dirty="0"/>
          </a:p>
        </p:txBody>
      </p:sp>
      <p:sp>
        <p:nvSpPr>
          <p:cNvPr id="13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507992"/>
            <a:ext cx="64008" cy="71323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0"/>
          <p:cNvSpPr/>
          <p:nvPr/>
        </p:nvSpPr>
        <p:spPr>
          <a:xfrm>
            <a:off x="1143000" y="443484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i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Reformar</a:t>
            </a:r>
            <a:endParaRPr lang="en-US" sz="2100" dirty="0"/>
          </a:p>
        </p:txBody>
      </p:sp>
      <p:sp>
        <p:nvSpPr>
          <p:cNvPr id="15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3566160" y="4434840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50" dirty="0">
                <a:solidFill>
                  <a:srgbClr val="DCE5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Melhorar estruturas e modos de funcionamento, para que sirvam melhor a missão e estejam mais conformes ao Evangelho.</a:t>
            </a:r>
            <a:endParaRPr lang="en-US" sz="1350" dirty="0"/>
          </a:p>
        </p:txBody>
      </p:sp>
      <p:sp>
        <p:nvSpPr>
          <p:cNvPr id="16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5468112"/>
            <a:ext cx="64008" cy="71323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7" name="Text 13"/>
          <p:cNvSpPr/>
          <p:nvPr/>
        </p:nvSpPr>
        <p:spPr>
          <a:xfrm>
            <a:off x="1143000" y="53949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i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Transformar</a:t>
            </a:r>
            <a:endParaRPr lang="en-US" sz="2100" dirty="0"/>
          </a:p>
        </p:txBody>
      </p:sp>
      <p:sp>
        <p:nvSpPr>
          <p:cNvPr id="18" name="Text 14"/>
          <p:cNvSpPr/>
          <p:nvPr/>
        </p:nvSpPr>
        <p:spPr>
          <a:xfrm>
            <a:off x="3566160" y="5394960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50" dirty="0">
                <a:solidFill>
                  <a:srgbClr val="DCE5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horizonte final: uma verdadeira conversão pastoral e uma evangelização inspirada no Evangelho, de que somos protagonistas.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TRÊS VERBOS, UM CAMINHO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lema inspira e desafia toda a Catequese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7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71314"/>
            <a:ext cx="1188720" cy="318075"/>
          </a:xfrm>
          <a:prstGeom prst="rect">
            <a:avLst/>
          </a:prstGeom>
        </p:spPr>
      </p:pic>
      <p:sp>
        <p:nvSpPr>
          <p:cNvPr id="8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182880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C6B7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 inspiração nos trazem estes três verbos e como podem concretizar-se na nossa Catequese?</a:t>
            </a:r>
            <a:endParaRPr lang="en-US" sz="1600" dirty="0"/>
          </a:p>
        </p:txBody>
      </p:sp>
      <p:sp>
        <p:nvSpPr>
          <p:cNvPr id="9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514600"/>
            <a:ext cx="332232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0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51460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1" name="Text 8"/>
          <p:cNvSpPr/>
          <p:nvPr/>
        </p:nvSpPr>
        <p:spPr>
          <a:xfrm>
            <a:off x="1051560" y="286207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Formar</a:t>
            </a:r>
            <a:endParaRPr lang="en-US" sz="1900" dirty="0"/>
          </a:p>
        </p:txBody>
      </p:sp>
      <p:sp>
        <p:nvSpPr>
          <p:cNvPr id="12" name="Text 9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051560" y="3429000"/>
            <a:ext cx="2773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Até que Cristo se forme em nós.</a:t>
            </a:r>
            <a:endParaRPr lang="en-US" sz="13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13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Uma formação integral, que atinge a mente, o coração e a vida.</a:t>
            </a:r>
            <a:endParaRPr lang="en-US" sz="1300" dirty="0"/>
          </a:p>
        </p:txBody>
      </p:sp>
      <p:sp>
        <p:nvSpPr>
          <p:cNvPr id="13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2514600"/>
            <a:ext cx="332232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4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251460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5" name="Text 12"/>
          <p:cNvSpPr/>
          <p:nvPr/>
        </p:nvSpPr>
        <p:spPr>
          <a:xfrm>
            <a:off x="4693920" y="286207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Reformar</a:t>
            </a:r>
            <a:endParaRPr lang="en-US" sz="1900" dirty="0"/>
          </a:p>
        </p:txBody>
      </p:sp>
      <p:sp>
        <p:nvSpPr>
          <p:cNvPr id="16" name="Text 1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693920" y="3429000"/>
            <a:ext cx="2773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Voltar à forma de Cristo.</a:t>
            </a:r>
            <a:endParaRPr lang="en-US" sz="13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13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Mudar hábitos, mentalidades e atitudes — a começar em mim.</a:t>
            </a:r>
            <a:endParaRPr lang="en-US" sz="1300" dirty="0"/>
          </a:p>
        </p:txBody>
      </p:sp>
      <p:sp>
        <p:nvSpPr>
          <p:cNvPr id="17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1960" y="2514600"/>
            <a:ext cx="332232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8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1960" y="251460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 16"/>
          <p:cNvSpPr/>
          <p:nvPr/>
        </p:nvSpPr>
        <p:spPr>
          <a:xfrm>
            <a:off x="8336280" y="286207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Transformar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8336280" y="3429000"/>
            <a:ext cx="27736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Fazer novas todas as coisas.</a:t>
            </a:r>
            <a:endParaRPr lang="en-US" sz="13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1300" dirty="0"/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encontro com Cristo transforma a pessoa, o grupo e a comunidade.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FORMAR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Formar: até que Cristo se forme em nós!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7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71314"/>
            <a:ext cx="1188720" cy="31807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1828800"/>
            <a:ext cx="106070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Catequese não é um ATL, uma aula de explicações ou um passatempo religioso. «Catequese» remete para a escuta da Palavra de Deus, que soa e ressoa no coração através do anúncio e do testemunho.</a:t>
            </a:r>
            <a:endParaRPr lang="en-US" sz="15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Por isso, a Catequese conduz ao anúncio, à escuta, à compreensão e à vivência da Palavra de Deus.</a:t>
            </a:r>
            <a:endParaRPr lang="en-US" sz="15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que se espera da catequese é que cada um responda e corresponda, com o coração e a vida, à vontade de Deus.</a:t>
            </a:r>
            <a:endParaRPr lang="en-US" sz="15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Catequese inicia-nos e integra-nos nas celebrações da Eucaristia e dos Sacramentos, preparando-nos para uma participação plena, consciente e ativa, piedosa e frutuosa na Liturgia.</a:t>
            </a:r>
            <a:endParaRPr lang="en-US" sz="15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Liturgia é «o ventre materno onde a fé é acolhida, celebrada e alimentada» (Leão XIV). Uma Catequese desligada da Eucaristia é apenas doutrinamento, que não transforma a vida.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FORMAR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Formar Cristo em nós, não apenas informar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7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71314"/>
            <a:ext cx="1188720" cy="318075"/>
          </a:xfrm>
          <a:prstGeom prst="rect">
            <a:avLst/>
          </a:prstGeom>
        </p:spPr>
      </p:pic>
      <p:sp>
        <p:nvSpPr>
          <p:cNvPr id="8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1828800"/>
            <a:ext cx="106070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grande objetivo da formação cristã é formar Cristo em nós. Como catequistas, estamos dispostos a lutar e a sofrer «até que Cristo se forme em vós» (Gl 4,19).</a:t>
            </a:r>
            <a:endParaRPr lang="en-US" sz="15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Queremos proporcionar encontros de Catequese não para dar «noções de doutrina», mas para ajudar cada um a conformar-se e a configurar-se a Cristo.</a:t>
            </a:r>
            <a:endParaRPr lang="en-US" sz="15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Somos chamados a ser «conformes à imagem de seu Filho» (Rm 8,29), para sermos «transformados na sua imagem» (2 Cor 3,18).</a:t>
            </a:r>
            <a:endParaRPr lang="en-US" sz="15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Catequese está integrada na vida da comunidade e contribui para «formarmos um só Corpo em Cristo Jesus».</a:t>
            </a:r>
            <a:endParaRPr lang="en-US" sz="15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formação é integral: uma fé conhecida e esclarecida, uma fé rezada e celebrada, uma fé vivida e comprometida.</a:t>
            </a:r>
            <a:endParaRPr lang="en-US" sz="1500" dirty="0"/>
          </a:p>
        </p:txBody>
      </p:sp>
      <p:sp>
        <p:nvSpPr>
          <p:cNvPr id="9" name="Citaçã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074920"/>
            <a:ext cx="10607040" cy="105156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074920"/>
            <a:ext cx="91440" cy="105156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1" name="Text 8"/>
          <p:cNvSpPr/>
          <p:nvPr/>
        </p:nvSpPr>
        <p:spPr>
          <a:xfrm>
            <a:off x="1097280" y="5166360"/>
            <a:ext cx="10058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«A plenitude da nossa formação é a conformação a Cristo; isto não tem que ver com um processo mental, abstrato, mas antes com transformarmo-nos n'Ele.»</a:t>
            </a:r>
            <a:endParaRPr lang="en-US" sz="1450" dirty="0"/>
          </a:p>
          <a:p>
            <a:pPr marL="0" indent="0">
              <a:buNone/>
            </a:pPr>
            <a:r>
              <a:rPr lang="en-US" sz="1150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Papa Francisco, Desiderio Desideravi 41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REFORMAR — VOLTAR À FORMA DE CRISTO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Reformar: a reforma começa em mim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7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71314"/>
            <a:ext cx="1188720" cy="318075"/>
          </a:xfrm>
          <a:prstGeom prst="rect">
            <a:avLst/>
          </a:prstGeom>
        </p:spPr>
      </p:pic>
      <p:sp>
        <p:nvSpPr>
          <p:cNvPr id="8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182880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C6B7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É preciso passar…</a:t>
            </a:r>
            <a:endParaRPr lang="en-US" sz="1500" dirty="0"/>
          </a:p>
        </p:txBody>
      </p:sp>
      <p:sp>
        <p:nvSpPr>
          <p:cNvPr id="9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331720"/>
            <a:ext cx="3566160" cy="676656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331720"/>
            <a:ext cx="6720840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1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331720"/>
            <a:ext cx="73152" cy="67665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2523744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10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60120" y="2359152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cristão passivo</a:t>
            </a:r>
            <a:endParaRPr lang="en-US" sz="1400" dirty="0"/>
          </a:p>
        </p:txBody>
      </p:sp>
      <p:sp>
        <p:nvSpPr>
          <p:cNvPr id="14" name="Text 1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937760" y="2359152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discípulo comprometido: a missão diz respeito a todos e todos têm lugar. Os pais não delegam a sua missão nos catequistas.</a:t>
            </a:r>
            <a:endParaRPr lang="en-US" sz="1250" dirty="0"/>
          </a:p>
        </p:txBody>
      </p:sp>
      <p:sp>
        <p:nvSpPr>
          <p:cNvPr id="15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118104"/>
            <a:ext cx="3566160" cy="676656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118104"/>
            <a:ext cx="6720840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7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118104"/>
            <a:ext cx="73152" cy="67665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8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3310128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 16"/>
          <p:cNvSpPr/>
          <p:nvPr/>
        </p:nvSpPr>
        <p:spPr>
          <a:xfrm>
            <a:off x="960120" y="3145536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cristão anémico</a:t>
            </a:r>
            <a:endParaRPr lang="en-US" sz="1400" dirty="0"/>
          </a:p>
        </p:txBody>
      </p:sp>
      <p:sp>
        <p:nvSpPr>
          <p:cNvPr id="20" name="Text 1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937760" y="3145536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cristão alimentado pela Palavra de Deus e pelos Sacramentos, sobretudo a Eucaristia.</a:t>
            </a:r>
            <a:endParaRPr lang="en-US" sz="1250" dirty="0"/>
          </a:p>
        </p:txBody>
      </p:sp>
      <p:sp>
        <p:nvSpPr>
          <p:cNvPr id="21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904488"/>
            <a:ext cx="3566160" cy="676656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2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904488"/>
            <a:ext cx="6720840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3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904488"/>
            <a:ext cx="73152" cy="67665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4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4096512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5" name="Text 22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60120" y="3931920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cristão espetador</a:t>
            </a:r>
            <a:endParaRPr lang="en-US" sz="1400" dirty="0"/>
          </a:p>
        </p:txBody>
      </p:sp>
      <p:sp>
        <p:nvSpPr>
          <p:cNvPr id="26" name="Text 23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937760" y="3931920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cristão comprometido.</a:t>
            </a:r>
            <a:endParaRPr lang="en-US" sz="1250" dirty="0"/>
          </a:p>
        </p:txBody>
      </p:sp>
      <p:sp>
        <p:nvSpPr>
          <p:cNvPr id="27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690872"/>
            <a:ext cx="3566160" cy="676656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8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4690872"/>
            <a:ext cx="6720840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9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4690872"/>
            <a:ext cx="73152" cy="67665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0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4882896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1" name="Text 28"/>
          <p:cNvSpPr/>
          <p:nvPr/>
        </p:nvSpPr>
        <p:spPr>
          <a:xfrm>
            <a:off x="960120" y="4718304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cristão individualista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4937760" y="4718304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membro de um Corpo.</a:t>
            </a:r>
            <a:endParaRPr lang="en-US" sz="1250" dirty="0"/>
          </a:p>
        </p:txBody>
      </p:sp>
      <p:sp>
        <p:nvSpPr>
          <p:cNvPr id="33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477256"/>
            <a:ext cx="3566160" cy="676656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4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5477256"/>
            <a:ext cx="6720840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5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5477256"/>
            <a:ext cx="73152" cy="67665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6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5669280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7" name="Text 34"/>
          <p:cNvSpPr/>
          <p:nvPr/>
        </p:nvSpPr>
        <p:spPr>
          <a:xfrm>
            <a:off x="960120" y="5504688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uma fé recebida no Batismo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4937760" y="5504688"/>
            <a:ext cx="6309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uma fé conscientemente acolhida, vivida e renovada pela conversão diária.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REFORMAR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Reformar: conversão pastoral da Catequese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7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71314"/>
            <a:ext cx="1188720" cy="31807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182880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C6B7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Mudar hábitos, mentalidades e atitudes. É preciso passar…</a:t>
            </a:r>
            <a:endParaRPr lang="en-US" sz="1400" dirty="0"/>
          </a:p>
        </p:txBody>
      </p:sp>
      <p:sp>
        <p:nvSpPr>
          <p:cNvPr id="9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240280"/>
            <a:ext cx="3566160" cy="502920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240280"/>
            <a:ext cx="6720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1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240280"/>
            <a:ext cx="73152" cy="5029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2345436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10"/>
          <p:cNvSpPr/>
          <p:nvPr/>
        </p:nvSpPr>
        <p:spPr>
          <a:xfrm>
            <a:off x="960120" y="2267712"/>
            <a:ext cx="32004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uma catequese reduzida a uma aula teórica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4937760" y="2267712"/>
            <a:ext cx="6309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uma catequese que inicia, gera e forma na fé: uma fé conhecida e esclarecida, sentida e rezada, celebrada e partilhada, vivida e testemunhada.</a:t>
            </a:r>
            <a:endParaRPr lang="en-US" sz="1100" dirty="0"/>
          </a:p>
        </p:txBody>
      </p:sp>
      <p:sp>
        <p:nvSpPr>
          <p:cNvPr id="15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798064"/>
            <a:ext cx="3566160" cy="502920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798064"/>
            <a:ext cx="6720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7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2798064"/>
            <a:ext cx="73152" cy="5029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8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2903220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 16"/>
          <p:cNvSpPr/>
          <p:nvPr/>
        </p:nvSpPr>
        <p:spPr>
          <a:xfrm>
            <a:off x="960120" y="2825496"/>
            <a:ext cx="32004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uma catequese de frequência intermitente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4937760" y="2825496"/>
            <a:ext cx="6309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uma catequese «com princípio, meio e fim»: assídua, sistemática, organizada, participada, ritmada pela fidelidade ao encontro semanal.</a:t>
            </a:r>
            <a:endParaRPr lang="en-US" sz="1100" dirty="0"/>
          </a:p>
        </p:txBody>
      </p:sp>
      <p:sp>
        <p:nvSpPr>
          <p:cNvPr id="21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355848"/>
            <a:ext cx="3566160" cy="502920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2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355848"/>
            <a:ext cx="6720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3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355848"/>
            <a:ext cx="73152" cy="5029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4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3461004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5" name="Text 22"/>
          <p:cNvSpPr/>
          <p:nvPr/>
        </p:nvSpPr>
        <p:spPr>
          <a:xfrm>
            <a:off x="960120" y="3383280"/>
            <a:ext cx="32004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uma catequese para «fazer a primeira comunhão», «a profissão de fé» ou «o Crisma»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4937760" y="3383280"/>
            <a:ext cx="6309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uma Catequese para «fazer discípulos missionários».</a:t>
            </a:r>
            <a:endParaRPr lang="en-US" sz="1100" dirty="0"/>
          </a:p>
        </p:txBody>
      </p:sp>
      <p:sp>
        <p:nvSpPr>
          <p:cNvPr id="27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913632"/>
            <a:ext cx="3566160" cy="502920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8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913632"/>
            <a:ext cx="6720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9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3913632"/>
            <a:ext cx="73152" cy="5029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0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4018788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1" name="Text 28"/>
          <p:cNvSpPr/>
          <p:nvPr/>
        </p:nvSpPr>
        <p:spPr>
          <a:xfrm>
            <a:off x="960120" y="3941064"/>
            <a:ext cx="32004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uma Catequese que é depósito temporário dos filhos</a:t>
            </a:r>
            <a:endParaRPr lang="en-US" sz="1150" dirty="0"/>
          </a:p>
        </p:txBody>
      </p:sp>
      <p:sp>
        <p:nvSpPr>
          <p:cNvPr id="32" name="Text 29"/>
          <p:cNvSpPr/>
          <p:nvPr/>
        </p:nvSpPr>
        <p:spPr>
          <a:xfrm>
            <a:off x="4937760" y="3941064"/>
            <a:ext cx="6309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uma Catequese familiar em que pais e filhos caminham juntos. A Igreja é Mãe e porto de abrigo — não é baby sitter.</a:t>
            </a:r>
            <a:endParaRPr lang="en-US" sz="1100" dirty="0"/>
          </a:p>
        </p:txBody>
      </p:sp>
      <p:sp>
        <p:nvSpPr>
          <p:cNvPr id="33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471416"/>
            <a:ext cx="3566160" cy="502920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4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4471416"/>
            <a:ext cx="6720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5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4471416"/>
            <a:ext cx="73152" cy="5029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6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4576572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7" name="Text 34"/>
          <p:cNvSpPr/>
          <p:nvPr/>
        </p:nvSpPr>
        <p:spPr>
          <a:xfrm>
            <a:off x="960120" y="4498848"/>
            <a:ext cx="32004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uma catequese desligada da comunidade</a:t>
            </a:r>
            <a:endParaRPr lang="en-US" sz="1150" dirty="0"/>
          </a:p>
        </p:txBody>
      </p:sp>
      <p:sp>
        <p:nvSpPr>
          <p:cNvPr id="38" name="Text 35"/>
          <p:cNvSpPr/>
          <p:nvPr/>
        </p:nvSpPr>
        <p:spPr>
          <a:xfrm>
            <a:off x="4937760" y="4498848"/>
            <a:ext cx="6309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uma catequese que renova por dentro e por fora toda a comunidade.</a:t>
            </a:r>
            <a:endParaRPr lang="en-US" sz="1100" dirty="0"/>
          </a:p>
        </p:txBody>
      </p:sp>
      <p:sp>
        <p:nvSpPr>
          <p:cNvPr id="39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029200"/>
            <a:ext cx="3566160" cy="502920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0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5029200"/>
            <a:ext cx="6720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1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5029200"/>
            <a:ext cx="73152" cy="5029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2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5134356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3" name="Text 40"/>
          <p:cNvSpPr/>
          <p:nvPr/>
        </p:nvSpPr>
        <p:spPr>
          <a:xfrm>
            <a:off x="960120" y="5056632"/>
            <a:ext cx="32004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uma catequese separada da Eucaristia</a:t>
            </a:r>
            <a:endParaRPr lang="en-US" sz="1150" dirty="0"/>
          </a:p>
        </p:txBody>
      </p:sp>
      <p:sp>
        <p:nvSpPr>
          <p:cNvPr id="44" name="Text 41"/>
          <p:cNvSpPr/>
          <p:nvPr/>
        </p:nvSpPr>
        <p:spPr>
          <a:xfrm>
            <a:off x="4937760" y="5056632"/>
            <a:ext cx="6309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uma catequese que nela encontra a sua fonte e o seu cume.</a:t>
            </a:r>
            <a:endParaRPr lang="en-US" sz="1100" dirty="0"/>
          </a:p>
        </p:txBody>
      </p:sp>
      <p:sp>
        <p:nvSpPr>
          <p:cNvPr id="45" name="Ante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586984"/>
            <a:ext cx="3566160" cy="502920"/>
          </a:xfrm>
          <a:prstGeom prst="rect">
            <a:avLst/>
          </a:prstGeom>
          <a:solidFill>
            <a:srgbClr val="ECEFEC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6" name="Depois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5586984"/>
            <a:ext cx="672084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BFD9CD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7" name="Acent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5586984"/>
            <a:ext cx="73152" cy="5029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8" name="Seta de mudanc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7408" y="5692140"/>
            <a:ext cx="329184" cy="292608"/>
          </a:xfrm>
          <a:prstGeom prst="chevron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9" name="Text 46"/>
          <p:cNvSpPr/>
          <p:nvPr/>
        </p:nvSpPr>
        <p:spPr>
          <a:xfrm>
            <a:off x="960120" y="5614416"/>
            <a:ext cx="320040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C6B7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uma catequese infantil, «para meninos»</a:t>
            </a:r>
            <a:endParaRPr lang="en-US" sz="1150" dirty="0"/>
          </a:p>
        </p:txBody>
      </p:sp>
      <p:sp>
        <p:nvSpPr>
          <p:cNvPr id="50" name="Text 47"/>
          <p:cNvSpPr/>
          <p:nvPr/>
        </p:nvSpPr>
        <p:spPr>
          <a:xfrm>
            <a:off x="4937760" y="5614416"/>
            <a:ext cx="63093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uma catequese com todos e em todas as idades.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TRANSFORMAR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Transformar: fazer novas todas as coisas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7" name="Image 0" descr="Logotipo do Sínodo Diocesano: Ser Porto — formar, reformar, transform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71314"/>
            <a:ext cx="1188720" cy="318075"/>
          </a:xfrm>
          <a:prstGeom prst="rect">
            <a:avLst/>
          </a:prstGeom>
        </p:spPr>
      </p:pic>
      <p:sp>
        <p:nvSpPr>
          <p:cNvPr id="8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1828800"/>
            <a:ext cx="10607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catequese proporciona o encontro com Cristo. E o encontro com Cristo transforma a vida. Não se trata de doutrinar, mas de facilitar este encontro com Cristo, que faz novas todas as coisas.</a:t>
            </a:r>
            <a:endParaRPr lang="en-US" sz="16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catequese deve transformar o ambiente, a vida dos grupos e o estilo da comunidade, tornando-a mais alegre, mais jovem, mais dinâmica, mais inclusiva, mais intergeracional, mais atraente, mais missionária.</a:t>
            </a:r>
            <a:endParaRPr lang="en-US" sz="1600" dirty="0"/>
          </a:p>
          <a:p>
            <a:pPr marL="342900" indent="-342900" algn="just">
              <a:lnSpc>
                <a:spcPct val="105000"/>
              </a:lnSpc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Só uma catequese que transforma a pessoa e a comunidade é capaz de formar pessoas que transformam o mundo, com a novidade e alegria do Evangelho.</a:t>
            </a:r>
            <a:endParaRPr lang="en-US" sz="1600" dirty="0"/>
          </a:p>
        </p:txBody>
      </p:sp>
      <p:sp>
        <p:nvSpPr>
          <p:cNvPr id="9" name="Destaqu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480560"/>
            <a:ext cx="10607040" cy="164592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7"/>
          <p:cNvSpPr/>
          <p:nvPr/>
        </p:nvSpPr>
        <p:spPr>
          <a:xfrm>
            <a:off x="1188720" y="4709160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Esta é a Catequese que nos forma, reforma e transforma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1188720" y="530352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C9D6E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Depois do horizonte pastoral, passemos à organização concreta da Catequese: grupos, horários, catequistas, calendário e compromissos de participação.</a:t>
            </a:r>
            <a:endParaRPr lang="en-US" sz="13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GRUPOS, HORÁRIOS E CATEQUISTAS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Organização da Catequese — </a:t>
            </a:r>
            <a:r>
              <a:rPr lang="en-US" sz="3000" b="1" dirty="0" err="1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Infância</a:t>
            </a: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(1.º a 3.º </a:t>
            </a:r>
            <a:r>
              <a:rPr lang="en-US" sz="3000" b="1" dirty="0" err="1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anos</a:t>
            </a: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60118"/>
              </p:ext>
            </p:extLst>
          </p:nvPr>
        </p:nvGraphicFramePr>
        <p:xfrm>
          <a:off x="640080" y="1783080"/>
          <a:ext cx="10908792" cy="4526275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60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27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5819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Ano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Gr.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Horário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Catequistas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N.º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Sala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Coord.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GIC (8)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Único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Assunção Tavares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Padre Gonçalo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1.º (49)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Vânia Novais (7 CNE + 4 irmãos)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Amélia Lopes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16h45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Céu Rocha e Francisca Gabriela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16h45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Luísa Gouveia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1-2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Domingo, 10h00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Amélia Lopes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2.º (68)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Luísa Claro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Luísa Claro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Carla Santos e Maria Camelo (CNE)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11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16h45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Ágata Inês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Domingo, 10h00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Anabela Ruivo e Thaís Almeida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1-2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3.º (49)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Carlos José, Marta Maia (CNE) e Benvinda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21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 e 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Aline Ribeiro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16h45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Céu Americano e Ana Sofia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Domingo, 10h00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Aline Ribeiro e David Monteiro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Sala Nobre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C6B7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Continua no slide seguinte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GRUPOS, HORÁRIOS E CATEQUISTAS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Organização da Catequese — Infância (4.º a 6.º </a:t>
            </a:r>
            <a:r>
              <a:rPr lang="en-US" sz="3000" b="1" dirty="0" err="1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anos</a:t>
            </a: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942449"/>
              </p:ext>
            </p:extLst>
          </p:nvPr>
        </p:nvGraphicFramePr>
        <p:xfrm>
          <a:off x="640080" y="1783080"/>
          <a:ext cx="10908792" cy="469086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60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27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794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Ano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Gr.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Horário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Catequistas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N.º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Sala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Coord.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4.º (49)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Marta Monteiro e Manuel (10 são do CNE)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18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Estrela Costa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16h45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Estrela Costa, João Paulo Diniz e Francisca Rodrigues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16h45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Fátima Garcia e Francisca Ruano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11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Domingo, 10h00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Ana Cristina Oliveira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5.º (43)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Noémia Santos e Sandra Santos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1-2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Noémia / Carla R.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16h45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Conceição Antunes e Mariana Novais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Domingo, 10h00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Carla Rocha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6.º (43)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Ana Araújo (CNE)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 ver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16h45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Paula Branco e Ana Cristina Vale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Sala Nobre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588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Domingo, 10h00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Inês Sofia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4117">
                <a:tc gridSpan="7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TOTAL NA INFÂNCIA:  311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GRUPOS, HORÁRIOS E CATEQUISTAS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Organização da Catequese — </a:t>
            </a:r>
            <a:r>
              <a:rPr lang="en-US" sz="3000" b="1" dirty="0" err="1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Adolescência</a:t>
            </a: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 </a:t>
            </a:r>
            <a:r>
              <a:rPr lang="en-US" sz="3000" b="1" dirty="0" err="1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Adultos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639609"/>
              </p:ext>
            </p:extLst>
          </p:nvPr>
        </p:nvGraphicFramePr>
        <p:xfrm>
          <a:off x="640080" y="1783080"/>
          <a:ext cx="10908792" cy="461771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60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276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83841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Ano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Gr.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Horário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Catequistas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N.º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Sala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Coord.</a:t>
                      </a:r>
                      <a:endParaRPr lang="en-US" sz="10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20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7.º (26)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Hermínia Félix e Nuno Conceição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21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17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Jerónima Sousa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20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Domingo, 10h00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João Miguel Ventura (em conjunto com 8.º B)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20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8.º (29)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Márcia Paiva e Mariana Sousa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20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Domingo, 10h00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João Miguel Ventura (em conjunto com 7.º B)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4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20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9.º (28)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Jerónima Sousa (CNE) e Gabriela Nunes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28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Sala Nobre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20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10.º (19)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Antónia Raquel (CNE)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S. Jov.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20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B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16h45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Maria Emanuel e Hélder Pinto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13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20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11.º (16)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Sábado, 14h30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Ana Cristina Vale e Hermínia Félix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16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23303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12 Cripta</a:t>
                      </a: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0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8735">
                <a:tc gridSpan="7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TOTAL NA ADOLESCÊNCIA:  117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A5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8735">
                <a:tc gridSpan="7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TOTAL NA CATEQUESE DA INFÂNCIA E ADOLESCÊNCIA:  428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A3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8735">
                <a:tc gridSpan="7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 err="1">
                          <a:solidFill>
                            <a:srgbClr val="132A3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Percurso</a:t>
                      </a:r>
                      <a:r>
                        <a:rPr lang="en-US" sz="1200" b="1" dirty="0">
                          <a:solidFill>
                            <a:srgbClr val="132A3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 catecumenal: 18   ||   Catequese de </a:t>
                      </a:r>
                      <a:r>
                        <a:rPr lang="en-US" sz="1200" b="1" dirty="0" err="1">
                          <a:solidFill>
                            <a:srgbClr val="132A3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adultos</a:t>
                      </a:r>
                      <a:r>
                        <a:rPr lang="en-US" sz="1200" b="1" dirty="0">
                          <a:solidFill>
                            <a:srgbClr val="132A3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: 10</a:t>
                      </a:r>
                      <a:endParaRPr lang="en-US" sz="120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E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/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 COMPROMISSO DE TODOS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Calendário da Catequese e assiduidade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Text 5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182880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C6B7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Convosco têm o calendário da Catequese, dos encontros, das celebrações e das festas. Destacaremos as datas de cada ano e grupo.</a:t>
            </a:r>
            <a:endParaRPr lang="en-US" sz="1600" dirty="0"/>
          </a:p>
        </p:txBody>
      </p:sp>
      <p:sp>
        <p:nvSpPr>
          <p:cNvPr id="8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560320"/>
            <a:ext cx="332232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9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56032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0" name="Text 8"/>
          <p:cNvSpPr/>
          <p:nvPr/>
        </p:nvSpPr>
        <p:spPr>
          <a:xfrm>
            <a:off x="1051560" y="290779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Continuidade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051560" y="3474720"/>
            <a:ext cx="27736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participação regular na Catequese e na Eucaristia é essencial para que o percurso de fé tenha continuidade.</a:t>
            </a:r>
            <a:endParaRPr lang="en-US" sz="1300" dirty="0"/>
          </a:p>
        </p:txBody>
      </p:sp>
      <p:sp>
        <p:nvSpPr>
          <p:cNvPr id="12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2560320"/>
            <a:ext cx="332232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3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9600" y="256032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2"/>
          <p:cNvSpPr/>
          <p:nvPr/>
        </p:nvSpPr>
        <p:spPr>
          <a:xfrm>
            <a:off x="4693920" y="290779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 conjunto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4693920" y="3474720"/>
            <a:ext cx="27736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Assumimos este compromisso juntos — famílias, catequizandos, catequistas e comunidade — cuidando para que cada encontro seja valorizado e preparado.</a:t>
            </a:r>
            <a:endParaRPr lang="en-US" sz="1300" dirty="0"/>
          </a:p>
        </p:txBody>
      </p:sp>
      <p:sp>
        <p:nvSpPr>
          <p:cNvPr id="16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1960" y="2560320"/>
            <a:ext cx="332232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  <a:effectLst>
            <a:outerShdw blurRad="1016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pt-PT"/>
          </a:p>
        </p:txBody>
      </p:sp>
      <p:sp>
        <p:nvSpPr>
          <p:cNvPr id="17" name="Topo do 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1960" y="2560320"/>
            <a:ext cx="3322320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8" name="Text 16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8336280" y="2907792"/>
            <a:ext cx="277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Interligados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8336280" y="3474720"/>
            <a:ext cx="27736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Os encontros estão interligados: a ausência num encontro compromete, para o próprio e para os demais, o desenvolvimento dos seguintes.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ASSIDUIDADE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Dez mandamentos para a assiduidade (1-5)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87452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87452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Text 7"/>
          <p:cNvSpPr/>
          <p:nvPr/>
        </p:nvSpPr>
        <p:spPr>
          <a:xfrm>
            <a:off x="777240" y="187452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645920" y="192024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participação regular na Catequese e na Eucaristia é essencial para que o percurso de fé tenha continuidade.</a:t>
            </a:r>
            <a:endParaRPr lang="en-US" sz="1300" dirty="0"/>
          </a:p>
        </p:txBody>
      </p:sp>
      <p:sp>
        <p:nvSpPr>
          <p:cNvPr id="11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74320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74320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11"/>
          <p:cNvSpPr/>
          <p:nvPr/>
        </p:nvSpPr>
        <p:spPr>
          <a:xfrm>
            <a:off x="777240" y="274320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645920" y="278892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Os encontros estão interligados: faltar compromete o próprio e o grupo nos encontros seguintes.</a:t>
            </a:r>
            <a:endParaRPr lang="en-US" sz="1300" dirty="0"/>
          </a:p>
        </p:txBody>
      </p:sp>
      <p:sp>
        <p:nvSpPr>
          <p:cNvPr id="15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61188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61188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7" name="Text 15"/>
          <p:cNvSpPr/>
          <p:nvPr/>
        </p:nvSpPr>
        <p:spPr>
          <a:xfrm>
            <a:off x="777240" y="361188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645920" y="365760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Catequese é uma escolha livre e um compromisso assumido pela família. Qualquer ausência deve ser comunicada ao catequista.</a:t>
            </a:r>
            <a:endParaRPr lang="en-US" sz="1300" dirty="0"/>
          </a:p>
        </p:txBody>
      </p:sp>
      <p:sp>
        <p:nvSpPr>
          <p:cNvPr id="19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48056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0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48056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1" name="Text 19"/>
          <p:cNvSpPr/>
          <p:nvPr/>
        </p:nvSpPr>
        <p:spPr>
          <a:xfrm>
            <a:off x="777240" y="448056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645920" y="45262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caso de uma falta, dar satisfação ao catequista — oral ou escrita — é um procedimento obrigatório de cortesia e lealdade.</a:t>
            </a:r>
            <a:endParaRPr lang="en-US" sz="1300" dirty="0"/>
          </a:p>
        </p:txBody>
      </p:sp>
      <p:sp>
        <p:nvSpPr>
          <p:cNvPr id="23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34924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4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34924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5" name="Text 23"/>
          <p:cNvSpPr/>
          <p:nvPr/>
        </p:nvSpPr>
        <p:spPr>
          <a:xfrm>
            <a:off x="777240" y="534924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645920" y="539496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3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Mas essa satisfação não justifica, de si, qualquer falta, se não houver razões sérias para tal.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ASSIDUIDADE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Dez mandamentos para a assiduidade (6-10)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87452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87452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Text 7"/>
          <p:cNvSpPr/>
          <p:nvPr/>
        </p:nvSpPr>
        <p:spPr>
          <a:xfrm>
            <a:off x="777240" y="187452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645920" y="192024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São razões sérias: outra atividade pastoral no mesmo horário, doença, luto, uma celebração sacramental de pessoa próxima ou um evento em que a presença seja absolutamente necessária (provas finais, etc.).</a:t>
            </a:r>
            <a:endParaRPr lang="en-US" sz="1250" dirty="0"/>
          </a:p>
        </p:txBody>
      </p:sp>
      <p:sp>
        <p:nvSpPr>
          <p:cNvPr id="11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74320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74320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11"/>
          <p:cNvSpPr/>
          <p:nvPr/>
        </p:nvSpPr>
        <p:spPr>
          <a:xfrm>
            <a:off x="777240" y="274320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645920" y="278892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Estas circunstâncias são raríssimas e não será razoável, em situações normais, que ultrapassem o limite de cinco vezes por ano.</a:t>
            </a:r>
            <a:endParaRPr lang="en-US" sz="1250" dirty="0"/>
          </a:p>
        </p:txBody>
      </p:sp>
      <p:sp>
        <p:nvSpPr>
          <p:cNvPr id="15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61188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61188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7" name="Text 15"/>
          <p:cNvSpPr/>
          <p:nvPr/>
        </p:nvSpPr>
        <p:spPr>
          <a:xfrm>
            <a:off x="777240" y="361188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645920" y="365760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Festas de aniversário, atividades desportivas, falta de vontade ou passeios não escolares não são motivos razoáveis para faltar à Catequese e à Eucaristia.</a:t>
            </a:r>
            <a:endParaRPr lang="en-US" sz="1250" dirty="0"/>
          </a:p>
        </p:txBody>
      </p:sp>
      <p:sp>
        <p:nvSpPr>
          <p:cNvPr id="19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48056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0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48056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1" name="Text 19"/>
          <p:cNvSpPr/>
          <p:nvPr/>
        </p:nvSpPr>
        <p:spPr>
          <a:xfrm>
            <a:off x="777240" y="448056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645920" y="452628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 três faltas sucessivas, os pais serão convidados a conversar com o pároco, para encontrar em conjunto a melhor forma de dar continuidade ao percurso.</a:t>
            </a:r>
            <a:endParaRPr lang="en-US" sz="1250" dirty="0"/>
          </a:p>
        </p:txBody>
      </p:sp>
      <p:sp>
        <p:nvSpPr>
          <p:cNvPr id="23" name="Linh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349240"/>
            <a:ext cx="106070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8E0D2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4" name="Numer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5349240"/>
            <a:ext cx="658368" cy="749808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5" name="Text 23"/>
          <p:cNvSpPr/>
          <p:nvPr/>
        </p:nvSpPr>
        <p:spPr>
          <a:xfrm>
            <a:off x="777240" y="5349240"/>
            <a:ext cx="65836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645920" y="5394960"/>
            <a:ext cx="9509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 uma acumulação excessiva de faltas, por motivos incontornáveis, será o caso de ponderar a vantagem de retomar o mesmo ano no ano seguinte.</a:t>
            </a:r>
            <a:endParaRPr lang="en-US" sz="12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rra sup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Text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77240" y="384048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0F7A5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SEIS COMPROMISSOS</a:t>
            </a:r>
            <a:endParaRPr lang="en-US" sz="11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777240" y="4572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Apelos aos pais</a:t>
            </a:r>
            <a:endParaRPr lang="en-US" sz="30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1536192"/>
            <a:ext cx="1371600" cy="4114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Barra inferio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803136"/>
            <a:ext cx="12191695" cy="54864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7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011680"/>
            <a:ext cx="3319272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2011680"/>
            <a:ext cx="3319272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Text 7"/>
          <p:cNvSpPr/>
          <p:nvPr/>
        </p:nvSpPr>
        <p:spPr>
          <a:xfrm>
            <a:off x="1033272" y="22402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7A5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1033272" y="2761488"/>
            <a:ext cx="2807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Igreja doméstica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33272" y="3154680"/>
            <a:ext cx="2807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Fazer da família uma Igreja doméstica, com tempos de oração e de vida cristã partilhada.</a:t>
            </a:r>
            <a:endParaRPr lang="en-US" sz="1200" dirty="0"/>
          </a:p>
        </p:txBody>
      </p:sp>
      <p:sp>
        <p:nvSpPr>
          <p:cNvPr id="12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6552" y="2011680"/>
            <a:ext cx="3319272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6552" y="2011680"/>
            <a:ext cx="3319272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4" name="Text 12"/>
          <p:cNvSpPr/>
          <p:nvPr/>
        </p:nvSpPr>
        <p:spPr>
          <a:xfrm>
            <a:off x="4672584" y="22402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7A5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4672584" y="2761488"/>
            <a:ext cx="2807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Colaborar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672584" y="3154680"/>
            <a:ext cx="2807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Colaborar nas atividades da Catequese — no anúncio e na logística.</a:t>
            </a:r>
            <a:endParaRPr lang="en-US" sz="1200" dirty="0"/>
          </a:p>
        </p:txBody>
      </p:sp>
      <p:sp>
        <p:nvSpPr>
          <p:cNvPr id="17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5864" y="2011680"/>
            <a:ext cx="3319272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8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5864" y="2011680"/>
            <a:ext cx="3319272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9" name="Text 17"/>
          <p:cNvSpPr/>
          <p:nvPr/>
        </p:nvSpPr>
        <p:spPr>
          <a:xfrm>
            <a:off x="8311896" y="22402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7A5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8311896" y="2761488"/>
            <a:ext cx="2807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Assiduidade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11896" y="3154680"/>
            <a:ext cx="2807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Zelar pela assiduidade na Catequese e na Eucaristia.</a:t>
            </a:r>
            <a:endParaRPr lang="en-US" sz="1200" dirty="0"/>
          </a:p>
        </p:txBody>
      </p:sp>
      <p:sp>
        <p:nvSpPr>
          <p:cNvPr id="22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297680"/>
            <a:ext cx="3319272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3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297680"/>
            <a:ext cx="3319272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4" name="Text 22"/>
          <p:cNvSpPr/>
          <p:nvPr/>
        </p:nvSpPr>
        <p:spPr>
          <a:xfrm>
            <a:off x="1033272" y="45262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7A5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1033272" y="5047488"/>
            <a:ext cx="2807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Missa dominical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033272" y="5440680"/>
            <a:ext cx="2807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Participar na missa dominical, acompanhando os filhos.</a:t>
            </a:r>
            <a:endParaRPr lang="en-US" sz="1200" dirty="0"/>
          </a:p>
        </p:txBody>
      </p:sp>
      <p:sp>
        <p:nvSpPr>
          <p:cNvPr id="27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6552" y="4297680"/>
            <a:ext cx="3319272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8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16552" y="4297680"/>
            <a:ext cx="3319272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9" name="Text 27"/>
          <p:cNvSpPr/>
          <p:nvPr/>
        </p:nvSpPr>
        <p:spPr>
          <a:xfrm>
            <a:off x="4672584" y="45262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7A5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3000" dirty="0"/>
          </a:p>
        </p:txBody>
      </p:sp>
      <p:sp>
        <p:nvSpPr>
          <p:cNvPr id="30" name="Text 28"/>
          <p:cNvSpPr/>
          <p:nvPr/>
        </p:nvSpPr>
        <p:spPr>
          <a:xfrm>
            <a:off x="4672584" y="5047488"/>
            <a:ext cx="2807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Catequese de adultos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672584" y="5440680"/>
            <a:ext cx="2807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Inscrever-se na Catequese de adultos.</a:t>
            </a:r>
            <a:endParaRPr lang="en-US" sz="1200" dirty="0"/>
          </a:p>
        </p:txBody>
      </p:sp>
      <p:sp>
        <p:nvSpPr>
          <p:cNvPr id="32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5864" y="4297680"/>
            <a:ext cx="3319272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FDA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3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5864" y="4297680"/>
            <a:ext cx="3319272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4" name="Text 32"/>
          <p:cNvSpPr/>
          <p:nvPr/>
        </p:nvSpPr>
        <p:spPr>
          <a:xfrm>
            <a:off x="8311896" y="45262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7A5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3000" dirty="0"/>
          </a:p>
        </p:txBody>
      </p:sp>
      <p:sp>
        <p:nvSpPr>
          <p:cNvPr id="35" name="Text 33"/>
          <p:cNvSpPr/>
          <p:nvPr/>
        </p:nvSpPr>
        <p:spPr>
          <a:xfrm>
            <a:off x="8311896" y="5047488"/>
            <a:ext cx="28072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32A3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Grupos pastorais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311896" y="5440680"/>
            <a:ext cx="28072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23303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Integrar-se noutros grupos pastorais da comunidade.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2"/>
          <p:cNvSpPr/>
          <p:nvPr/>
        </p:nvSpPr>
        <p:spPr>
          <a:xfrm>
            <a:off x="868680" y="86868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5FC4A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DESAFIO FINAL</a:t>
            </a:r>
            <a:endParaRPr lang="en-US" sz="12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868680" y="128016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Juntos, por caminhos de esperança!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868680" y="219456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6E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Cada família é convidada a escolher um compromisso concreto para este ano. Que compromisso queremos assumir hoje?</a:t>
            </a:r>
            <a:endParaRPr lang="en-US" sz="1600" dirty="0"/>
          </a:p>
        </p:txBody>
      </p:sp>
      <p:sp>
        <p:nvSpPr>
          <p:cNvPr id="7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017520"/>
            <a:ext cx="2578608" cy="2011680"/>
          </a:xfrm>
          <a:prstGeom prst="rect">
            <a:avLst/>
          </a:prstGeom>
          <a:solidFill>
            <a:srgbClr val="1B3B52"/>
          </a:solidFill>
          <a:ln w="12700">
            <a:solidFill>
              <a:srgbClr val="2B5A7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8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017520"/>
            <a:ext cx="2578608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9" name="Text 7"/>
          <p:cNvSpPr/>
          <p:nvPr/>
        </p:nvSpPr>
        <p:spPr>
          <a:xfrm>
            <a:off x="1124712" y="3310128"/>
            <a:ext cx="2066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Rezar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124712" y="3822192"/>
            <a:ext cx="2066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D5DFE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Rezar regularmente em família.</a:t>
            </a:r>
            <a:endParaRPr lang="en-US" sz="1300" dirty="0"/>
          </a:p>
        </p:txBody>
      </p:sp>
      <p:sp>
        <p:nvSpPr>
          <p:cNvPr id="11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39896" y="3017520"/>
            <a:ext cx="2578608" cy="2011680"/>
          </a:xfrm>
          <a:prstGeom prst="rect">
            <a:avLst/>
          </a:prstGeom>
          <a:solidFill>
            <a:srgbClr val="1B3B52"/>
          </a:solidFill>
          <a:ln w="12700">
            <a:solidFill>
              <a:srgbClr val="2B5A7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2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39896" y="3017520"/>
            <a:ext cx="2578608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3" name="Text 11"/>
          <p:cNvSpPr/>
          <p:nvPr/>
        </p:nvSpPr>
        <p:spPr>
          <a:xfrm>
            <a:off x="3995928" y="3310128"/>
            <a:ext cx="2066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Celebrar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3995928" y="3822192"/>
            <a:ext cx="2066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D5DFE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Participar fielmente na Eucaristia dominical.</a:t>
            </a:r>
            <a:endParaRPr lang="en-US" sz="1300" dirty="0"/>
          </a:p>
        </p:txBody>
      </p:sp>
      <p:sp>
        <p:nvSpPr>
          <p:cNvPr id="15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11112" y="3017520"/>
            <a:ext cx="2578608" cy="2011680"/>
          </a:xfrm>
          <a:prstGeom prst="rect">
            <a:avLst/>
          </a:prstGeom>
          <a:solidFill>
            <a:srgbClr val="1B3B52"/>
          </a:solidFill>
          <a:ln w="12700">
            <a:solidFill>
              <a:srgbClr val="2B5A7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6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11112" y="3017520"/>
            <a:ext cx="2578608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17" name="Text 15"/>
          <p:cNvSpPr/>
          <p:nvPr/>
        </p:nvSpPr>
        <p:spPr>
          <a:xfrm>
            <a:off x="6867144" y="3310128"/>
            <a:ext cx="2066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Acompanhar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867144" y="3822192"/>
            <a:ext cx="2066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D5DFE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Acompanhar de perto o percurso catequético dos filhos.</a:t>
            </a:r>
            <a:endParaRPr lang="en-US" sz="1300" dirty="0"/>
          </a:p>
        </p:txBody>
      </p:sp>
      <p:sp>
        <p:nvSpPr>
          <p:cNvPr id="19" name="Carta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82328" y="3017520"/>
            <a:ext cx="2578608" cy="2011680"/>
          </a:xfrm>
          <a:prstGeom prst="rect">
            <a:avLst/>
          </a:prstGeom>
          <a:solidFill>
            <a:srgbClr val="1B3B52"/>
          </a:solidFill>
          <a:ln w="12700">
            <a:solidFill>
              <a:srgbClr val="2B5A7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0" name="To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82328" y="3017520"/>
            <a:ext cx="2578608" cy="64008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21" name="Text 19"/>
          <p:cNvSpPr/>
          <p:nvPr/>
        </p:nvSpPr>
        <p:spPr>
          <a:xfrm>
            <a:off x="9738360" y="3310128"/>
            <a:ext cx="20665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Colaborar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9738360" y="3822192"/>
            <a:ext cx="2066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10000"/>
              </a:lnSpc>
              <a:buNone/>
            </a:pPr>
            <a:r>
              <a:rPr lang="en-US" sz="1300" dirty="0">
                <a:solidFill>
                  <a:srgbClr val="D5DFE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Colaborar numa atividade da comunidade.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68680" y="5349240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Segue-se um tempo de diálogo e convívio.</a:t>
            </a:r>
            <a:endParaRPr 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pelas Visitas Pastorais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 / 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57607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 Pai de bondade infinita,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nunca abandonais o Vosso povo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continuamente o visitais com a Vossa graça,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nós Vos louvamos e bendizemos,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pelo tempo oportuno desta visita pastoral.</a:t>
            </a:r>
            <a:endParaRPr lang="en-US" sz="1950" dirty="0"/>
          </a:p>
        </p:txBody>
      </p:sp>
      <p:pic>
        <p:nvPicPr>
          <p:cNvPr id="8" name="Image 0" descr="Cartaz das Visitas Pastorais 2026 com o lema Abrir caminhos de esperanç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816" y="1234440"/>
            <a:ext cx="2391728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pelas Visitas Pastorais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 / 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57607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Vós vindes ao nosso encontro,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pessoa do nosso Bispo,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Pastor enviado para nos confirmar na fé,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nos animar na esperança e nos reunir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unidade do Vosso amor.</a:t>
            </a:r>
            <a:endParaRPr lang="en-US" sz="1950" dirty="0"/>
          </a:p>
        </p:txBody>
      </p:sp>
      <p:pic>
        <p:nvPicPr>
          <p:cNvPr id="8" name="Image 0" descr="Cartaz das Visitas Pastorais 2026 com o lema Abrir caminhos de esperanç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816" y="1234440"/>
            <a:ext cx="2391728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pelas Visitas Pastorais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 / 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57607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Concedei-nos um coração aberto e disponível,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acolher esta visita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dom da Vossa presença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nos anima, consola e encoraja,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como apelo à conversão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renove a nossa vida cristã.</a:t>
            </a:r>
            <a:endParaRPr lang="en-US" sz="1950" dirty="0"/>
          </a:p>
        </p:txBody>
      </p:sp>
      <p:pic>
        <p:nvPicPr>
          <p:cNvPr id="8" name="Image 0" descr="Cartaz das Visitas Pastorais 2026 com o lema Abrir caminhos de esperanç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816" y="1234440"/>
            <a:ext cx="2391728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pelas Visitas Pastorais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 / 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57607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o Vosso Filho, Cristo vivo em nós,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renove todas as coisas,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nos abra caminhos de esperança,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que cada pessoa, nesta Igreja viva,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sinta acolhida e comprometida,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chamada e enviada em missão.</a:t>
            </a:r>
            <a:endParaRPr lang="en-US" sz="1950" dirty="0"/>
          </a:p>
        </p:txBody>
      </p:sp>
      <p:pic>
        <p:nvPicPr>
          <p:cNvPr id="8" name="Image 0" descr="Cartaz das Visitas Pastorais 2026 com o lema Abrir caminhos de esperanç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816" y="1234440"/>
            <a:ext cx="2391728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pelas Visitas Pastorais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 / 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1935804" y="1965960"/>
            <a:ext cx="6750996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Enviai-nos o Vosso Espírito Santo,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formar discípulos atentos à Vossa Palavra,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reformar as nossas comunidades na verdade do Evangelho,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transformar o coração da Igreja e do mundo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a força suave do Vosso amor.</a:t>
            </a:r>
            <a:endParaRPr lang="en-US" sz="1950" dirty="0"/>
          </a:p>
        </p:txBody>
      </p:sp>
      <p:pic>
        <p:nvPicPr>
          <p:cNvPr id="8" name="Image 0" descr="Cartaz das Visitas Pastorais 2026 com o lema Abrir caminhos de esperanç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816" y="1234440"/>
            <a:ext cx="2391728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685800"/>
            <a:ext cx="1188720" cy="36576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8686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5FC4A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Oração pelas Visitas Pastorais 2026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22960" y="14813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E4737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6 / 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148840"/>
            <a:ext cx="20116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0" b="1" dirty="0">
                <a:solidFill>
                  <a:srgbClr val="1B3B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1000" dirty="0"/>
          </a:p>
        </p:txBody>
      </p:sp>
      <p:sp>
        <p:nvSpPr>
          <p:cNvPr id="7" name="Text 5"/>
          <p:cNvSpPr/>
          <p:nvPr/>
        </p:nvSpPr>
        <p:spPr>
          <a:xfrm>
            <a:off x="2331720" y="1965960"/>
            <a:ext cx="576072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Vele por nós, Maria, Mãe da Igreja,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caminharmos juntos,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 err="1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</a:t>
            </a: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Unidade </a:t>
            </a:r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Pai, do Filho e do Espírito Santo.</a:t>
            </a:r>
            <a:endParaRPr lang="en-US" sz="1950" dirty="0"/>
          </a:p>
          <a:p>
            <a:pPr marL="0" indent="0">
              <a:lnSpc>
                <a:spcPct val="118000"/>
              </a:lnSpc>
              <a:spcAft>
                <a:spcPts val="200"/>
              </a:spcAft>
              <a:buNone/>
            </a:pPr>
            <a:r>
              <a:rPr lang="en-US" sz="1950" dirty="0">
                <a:solidFill>
                  <a:srgbClr val="EDF1F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Ámen.</a:t>
            </a:r>
            <a:endParaRPr lang="en-US" sz="1950" dirty="0"/>
          </a:p>
        </p:txBody>
      </p:sp>
      <p:pic>
        <p:nvPicPr>
          <p:cNvPr id="8" name="Image 0" descr="Cartaz das Visitas Pastorais 2026 com o lema Abrir caminhos de esperanç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816" y="1234440"/>
            <a:ext cx="2391728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nd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32A3E"/>
          </a:solidFill>
          <a:ln w="12700">
            <a:solidFill>
              <a:srgbClr val="132A3E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3" name="Barra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914400" y="2514600"/>
            <a:ext cx="1033272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Obrigado e bom caminho!</a:t>
            </a:r>
            <a:endParaRPr lang="en-US" sz="4400" dirty="0"/>
          </a:p>
        </p:txBody>
      </p:sp>
      <p:sp>
        <p:nvSpPr>
          <p:cNvPr id="5" name="Filet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76088" y="3657600"/>
            <a:ext cx="1645920" cy="45720"/>
          </a:xfrm>
          <a:prstGeom prst="rect">
            <a:avLst/>
          </a:prstGeom>
          <a:solidFill>
            <a:srgbClr val="0F7A58"/>
          </a:solidFill>
          <a:ln w="12700">
            <a:solidFill>
              <a:srgbClr val="0F7A58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sp>
        <p:nvSpPr>
          <p:cNvPr id="6" name="Text 4"/>
          <p:cNvSpPr/>
          <p:nvPr/>
        </p:nvSpPr>
        <p:spPr>
          <a:xfrm>
            <a:off x="914400" y="393192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C9D6E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Paróquia da Senhora da Hora  |  Paróquia de Guifões  ·  Ano Pastoral 2026–2027</a:t>
            </a:r>
            <a:endParaRPr lang="en-US" sz="1500" dirty="0"/>
          </a:p>
        </p:txBody>
      </p:sp>
      <p:sp>
        <p:nvSpPr>
          <p:cNvPr id="7" name="Painel do logotip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6048" y="4617720"/>
            <a:ext cx="22860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PT"/>
          </a:p>
        </p:txBody>
      </p:sp>
      <p:pic>
        <p:nvPicPr>
          <p:cNvPr id="8" name="Image 0" descr="Logotipo da Paróquia de Nossa Senhora da Hor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018" y="4754880"/>
            <a:ext cx="1796059" cy="1371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3517</Words>
  <Application>Microsoft Office PowerPoint</Application>
  <PresentationFormat>Ecrã Panorâmico</PresentationFormat>
  <Paragraphs>559</Paragraphs>
  <Slides>36</Slides>
  <Notes>36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36</vt:i4>
      </vt:variant>
    </vt:vector>
  </HeadingPairs>
  <TitlesOfParts>
    <vt:vector size="41" baseType="lpstr">
      <vt:lpstr>Arial</vt:lpstr>
      <vt:lpstr>Calibri</vt:lpstr>
      <vt:lpstr>Georgia</vt:lpstr>
      <vt:lpstr>Segoe UI</vt:lpstr>
      <vt:lpstr>Office Theme</vt:lpstr>
      <vt:lpstr>Encontro com os Pais  dos Catequizandos</vt:lpstr>
      <vt:lpstr>Oração pelo Sínodo</vt:lpstr>
      <vt:lpstr>Oração pelo Sínodo</vt:lpstr>
      <vt:lpstr>Oração pelo Sínodo</vt:lpstr>
      <vt:lpstr>Oração pelo Sínodo</vt:lpstr>
      <vt:lpstr>Oração pelo Sínodo</vt:lpstr>
      <vt:lpstr>Sejam bem-vindos</vt:lpstr>
      <vt:lpstr>Somos companheiros de caminho</vt:lpstr>
      <vt:lpstr>Caminhamos juntos</vt:lpstr>
      <vt:lpstr>Obrigado, queridos pais</vt:lpstr>
      <vt:lpstr>Marcas do novo ano pastoral 2026-2027</vt:lpstr>
      <vt:lpstr>A Visita Pastoral</vt:lpstr>
      <vt:lpstr>O Bispo quer conhecer a Catequese</vt:lpstr>
      <vt:lpstr>O Sínodo Diocesano</vt:lpstr>
      <vt:lpstr>Ser Porto: Formar – Reformar – Transformar</vt:lpstr>
      <vt:lpstr>O lema inspira e desafia toda a Catequese</vt:lpstr>
      <vt:lpstr>Formar: até que Cristo se forme em nós!</vt:lpstr>
      <vt:lpstr>Formar Cristo em nós, não apenas informar</vt:lpstr>
      <vt:lpstr>Reformar: a reforma começa em mim</vt:lpstr>
      <vt:lpstr>Reformar: conversão pastoral da Catequese</vt:lpstr>
      <vt:lpstr>Transformar: fazer novas todas as coisas</vt:lpstr>
      <vt:lpstr>Organização da Catequese — Infância (1.º a 3.º anos)</vt:lpstr>
      <vt:lpstr>Organização da Catequese — Infância (4.º a 6.º anos)</vt:lpstr>
      <vt:lpstr>Organização da Catequese — Adolescência e Adultos</vt:lpstr>
      <vt:lpstr>Calendário da Catequese e assiduidade</vt:lpstr>
      <vt:lpstr>Dez mandamentos para a assiduidade (1-5)</vt:lpstr>
      <vt:lpstr>Dez mandamentos para a assiduidade (6-10)</vt:lpstr>
      <vt:lpstr>Apelos aos pais</vt:lpstr>
      <vt:lpstr>Juntos, por caminhos de esperança!</vt:lpstr>
      <vt:lpstr>Oração pelas Visitas Pastorais 2026</vt:lpstr>
      <vt:lpstr>Oração pelas Visitas Pastorais 2026</vt:lpstr>
      <vt:lpstr>Oração pelas Visitas Pastorais 2026</vt:lpstr>
      <vt:lpstr>Oração pelas Visitas Pastorais 2026</vt:lpstr>
      <vt:lpstr>Oração pelas Visitas Pastorais 2026</vt:lpstr>
      <vt:lpstr>Oração pelas Visitas Pastorais 2026</vt:lpstr>
      <vt:lpstr>Obrigado e bom caminho!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Paroquia N. Sra. da Hora</dc:creator>
  <cp:lastModifiedBy>Paroquia N. Sra. da Hora</cp:lastModifiedBy>
  <cp:revision>3</cp:revision>
  <dcterms:created xsi:type="dcterms:W3CDTF">2026-09-26T00:30:26Z</dcterms:created>
  <dcterms:modified xsi:type="dcterms:W3CDTF">2026-09-26T00:54:20Z</dcterms:modified>
</cp:coreProperties>
</file>