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5" r:id="rId55"/>
    <p:sldId id="309" r:id="rId56"/>
    <p:sldId id="310" r:id="rId57"/>
    <p:sldId id="311" r:id="rId58"/>
    <p:sldId id="312" r:id="rId59"/>
    <p:sldId id="313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8288000" cy="10287000"/>
  <p:notesSz cx="6858000" cy="9144000"/>
  <p:embeddedFontLst>
    <p:embeddedFont>
      <p:font typeface="Arimo" panose="020B0604020202020204" charset="0"/>
      <p:regular r:id="rId71"/>
    </p:embeddedFont>
    <p:embeddedFont>
      <p:font typeface="Charlevoix" panose="020B0604020202020204" charset="0"/>
      <p:regular r:id="rId72"/>
    </p:embeddedFont>
    <p:embeddedFont>
      <p:font typeface="Charlevoix Bold" panose="020B0604020202020204" charset="0"/>
      <p:regular r:id="rId73"/>
    </p:embeddedFont>
    <p:embeddedFont>
      <p:font typeface="Museo Sans" panose="020B0604020202020204" charset="0"/>
      <p:regular r:id="rId74"/>
    </p:embeddedFont>
    <p:embeddedFont>
      <p:font typeface="Museo Sans Bold" panose="020B0604020202020204" charset="0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101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svg"/><Relationship Id="rId7" Type="http://schemas.openxmlformats.org/officeDocument/2006/relationships/image" Target="../media/image5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7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90463" y="-235594"/>
            <a:ext cx="11972613" cy="11511369"/>
            <a:chOff x="0" y="0"/>
            <a:chExt cx="3153281" cy="3031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53281" cy="3031801"/>
            </a:xfrm>
            <a:custGeom>
              <a:avLst/>
              <a:gdLst/>
              <a:ahLst/>
              <a:cxnLst/>
              <a:rect l="l" t="t" r="r" b="b"/>
              <a:pathLst>
                <a:path w="3153281" h="3031801">
                  <a:moveTo>
                    <a:pt x="0" y="0"/>
                  </a:moveTo>
                  <a:lnTo>
                    <a:pt x="3153281" y="0"/>
                  </a:lnTo>
                  <a:lnTo>
                    <a:pt x="3153281" y="3031801"/>
                  </a:lnTo>
                  <a:lnTo>
                    <a:pt x="0" y="3031801"/>
                  </a:lnTo>
                  <a:close/>
                </a:path>
              </a:pathLst>
            </a:custGeom>
            <a:solidFill>
              <a:srgbClr val="FEFFF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153281" cy="3079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21605" y="1615271"/>
            <a:ext cx="7056458" cy="8126313"/>
          </a:xfrm>
          <a:custGeom>
            <a:avLst/>
            <a:gdLst/>
            <a:ahLst/>
            <a:cxnLst/>
            <a:rect l="l" t="t" r="r" b="b"/>
            <a:pathLst>
              <a:path w="7056458" h="8126313">
                <a:moveTo>
                  <a:pt x="0" y="0"/>
                </a:moveTo>
                <a:lnTo>
                  <a:pt x="7056457" y="0"/>
                </a:lnTo>
                <a:lnTo>
                  <a:pt x="7056457" y="8126313"/>
                </a:lnTo>
                <a:lnTo>
                  <a:pt x="0" y="8126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80" r="-7580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028700" y="4047155"/>
            <a:ext cx="13508214" cy="109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4"/>
              </a:lnSpc>
            </a:pPr>
            <a:r>
              <a:rPr lang="en-US" sz="7118" b="1" spc="-462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INÍCIO DA CATEQUESE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277079"/>
            <a:ext cx="9892905" cy="156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456" spc="-289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ENCONTRO ENTRE O PÁROCO, </a:t>
            </a:r>
          </a:p>
          <a:p>
            <a:pPr algn="l">
              <a:lnSpc>
                <a:spcPts val="6239"/>
              </a:lnSpc>
            </a:pPr>
            <a:r>
              <a:rPr lang="en-US" sz="4456" spc="-289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OS CATEQUISTAS E OS PAIS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547613"/>
            <a:ext cx="9661763" cy="156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456" b="1" spc="-289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SOMOS UM PORTO PEREGRINO.</a:t>
            </a:r>
          </a:p>
          <a:p>
            <a:pPr algn="l">
              <a:lnSpc>
                <a:spcPts val="6239"/>
              </a:lnSpc>
            </a:pPr>
            <a:r>
              <a:rPr lang="en-US" sz="4456" b="1" spc="-289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Abrir caminhos de Esperança.</a:t>
            </a:r>
          </a:p>
        </p:txBody>
      </p:sp>
      <p:sp>
        <p:nvSpPr>
          <p:cNvPr id="9" name="Freeform 9"/>
          <p:cNvSpPr/>
          <p:nvPr/>
        </p:nvSpPr>
        <p:spPr>
          <a:xfrm>
            <a:off x="-4562332" y="-2960081"/>
            <a:ext cx="20339996" cy="14052572"/>
          </a:xfrm>
          <a:custGeom>
            <a:avLst/>
            <a:gdLst/>
            <a:ahLst/>
            <a:cxnLst/>
            <a:rect l="l" t="t" r="r" b="b"/>
            <a:pathLst>
              <a:path w="20339996" h="14052572">
                <a:moveTo>
                  <a:pt x="0" y="0"/>
                </a:moveTo>
                <a:lnTo>
                  <a:pt x="20339996" y="0"/>
                </a:lnTo>
                <a:lnTo>
                  <a:pt x="20339996" y="14052572"/>
                </a:lnTo>
                <a:lnTo>
                  <a:pt x="0" y="1405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l="-7580" r="-7580" b="-66687"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7449" y="3053181"/>
            <a:ext cx="9972754" cy="8127795"/>
          </a:xfrm>
          <a:custGeom>
            <a:avLst/>
            <a:gdLst/>
            <a:ahLst/>
            <a:cxnLst/>
            <a:rect l="l" t="t" r="r" b="b"/>
            <a:pathLst>
              <a:path w="9972754" h="8127795">
                <a:moveTo>
                  <a:pt x="0" y="0"/>
                </a:moveTo>
                <a:lnTo>
                  <a:pt x="9972754" y="0"/>
                </a:lnTo>
                <a:lnTo>
                  <a:pt x="9972754" y="8127795"/>
                </a:lnTo>
                <a:lnTo>
                  <a:pt x="0" y="8127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 flipH="1">
            <a:off x="14499969" y="1390805"/>
            <a:ext cx="3080957" cy="4114800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3080957" y="0"/>
                </a:moveTo>
                <a:lnTo>
                  <a:pt x="0" y="0"/>
                </a:lnTo>
                <a:lnTo>
                  <a:pt x="0" y="4114800"/>
                </a:lnTo>
                <a:lnTo>
                  <a:pt x="3080957" y="4114800"/>
                </a:lnTo>
                <a:lnTo>
                  <a:pt x="30809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 flipH="1">
            <a:off x="11738426" y="469981"/>
            <a:ext cx="1129845" cy="920823"/>
          </a:xfrm>
          <a:custGeom>
            <a:avLst/>
            <a:gdLst/>
            <a:ahLst/>
            <a:cxnLst/>
            <a:rect l="l" t="t" r="r" b="b"/>
            <a:pathLst>
              <a:path w="1129845" h="920823">
                <a:moveTo>
                  <a:pt x="1129844" y="0"/>
                </a:moveTo>
                <a:lnTo>
                  <a:pt x="0" y="0"/>
                </a:lnTo>
                <a:lnTo>
                  <a:pt x="0" y="920824"/>
                </a:lnTo>
                <a:lnTo>
                  <a:pt x="1129844" y="920824"/>
                </a:lnTo>
                <a:lnTo>
                  <a:pt x="11298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804959" y="2383166"/>
            <a:ext cx="9222633" cy="730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Queremos ser uma Igreja sinodal, 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uma Igreja que caminha 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Onde está o Espírito, há movimento, há caminho.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Somos um povo em caminho. 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Somos um Porto peregrino.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endParaRPr lang="en-US" sz="3365" spc="-218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Caminhemos juntos: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Juntos na escuta da Palavra de Deus e da vida, 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juntos na celebração da Eucaristia e dos Sacramentos,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juntos no testemunho da caridade, 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juntos no desejo de anunciar Cristo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 de O levar aos outros. 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Trabalhar pela participação ativa 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365" spc="-21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de todos na vida da Igreja!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4959" y="813220"/>
            <a:ext cx="10829925" cy="90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ct val="0"/>
              </a:spcBef>
            </a:pPr>
            <a:r>
              <a:rPr lang="en-US" sz="6999" b="1" spc="-279">
                <a:solidFill>
                  <a:srgbClr val="41758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1.1 CAMINHEMOS JUNTOS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31475" y="9073464"/>
            <a:ext cx="3198925" cy="61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  <a:spcBef>
                <a:spcPct val="0"/>
              </a:spcBef>
            </a:pPr>
            <a:r>
              <a:rPr lang="en-US" sz="2072" spc="-134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PDP 2025-2028</a:t>
            </a:r>
          </a:p>
          <a:p>
            <a:pPr algn="l">
              <a:lnSpc>
                <a:spcPts val="2528"/>
              </a:lnSpc>
              <a:spcBef>
                <a:spcPct val="0"/>
              </a:spcBef>
            </a:pPr>
            <a:r>
              <a:rPr lang="en-US" sz="2072" spc="-134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Leão XIV, Discurso, 19.09.2025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1445" y="4986746"/>
            <a:ext cx="3498168" cy="5300254"/>
          </a:xfrm>
          <a:custGeom>
            <a:avLst/>
            <a:gdLst/>
            <a:ahLst/>
            <a:cxnLst/>
            <a:rect l="l" t="t" r="r" b="b"/>
            <a:pathLst>
              <a:path w="3498168" h="5300254">
                <a:moveTo>
                  <a:pt x="0" y="0"/>
                </a:moveTo>
                <a:lnTo>
                  <a:pt x="3498168" y="0"/>
                </a:lnTo>
                <a:lnTo>
                  <a:pt x="3498168" y="5300254"/>
                </a:lnTo>
                <a:lnTo>
                  <a:pt x="0" y="5300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1502397" y="1964758"/>
            <a:ext cx="7256264" cy="2875295"/>
          </a:xfrm>
          <a:custGeom>
            <a:avLst/>
            <a:gdLst/>
            <a:ahLst/>
            <a:cxnLst/>
            <a:rect l="l" t="t" r="r" b="b"/>
            <a:pathLst>
              <a:path w="7256264" h="2875295">
                <a:moveTo>
                  <a:pt x="0" y="0"/>
                </a:moveTo>
                <a:lnTo>
                  <a:pt x="7256264" y="0"/>
                </a:lnTo>
                <a:lnTo>
                  <a:pt x="7256264" y="2875295"/>
                </a:lnTo>
                <a:lnTo>
                  <a:pt x="0" y="2875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804959" y="2747254"/>
            <a:ext cx="9276193" cy="509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1"/>
              </a:lnSpc>
              <a:spcBef>
                <a:spcPct val="0"/>
              </a:spcBef>
            </a:pPr>
            <a:r>
              <a:rPr lang="en-US" sz="4108" spc="-26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É preciso afinar ou reforçar </a:t>
            </a:r>
          </a:p>
          <a:p>
            <a:pPr algn="l">
              <a:lnSpc>
                <a:spcPts val="5011"/>
              </a:lnSpc>
              <a:spcBef>
                <a:spcPct val="0"/>
              </a:spcBef>
            </a:pPr>
            <a:r>
              <a:rPr lang="en-US" sz="4108" spc="-26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as práticas e os lugares de escuta, </a:t>
            </a:r>
          </a:p>
          <a:p>
            <a:pPr algn="l">
              <a:lnSpc>
                <a:spcPts val="5011"/>
              </a:lnSpc>
              <a:spcBef>
                <a:spcPct val="0"/>
              </a:spcBef>
            </a:pPr>
            <a:r>
              <a:rPr lang="en-US" sz="4108" spc="-26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de diálogo, de partilha das ideias e dos dons, </a:t>
            </a:r>
          </a:p>
          <a:p>
            <a:pPr algn="l">
              <a:lnSpc>
                <a:spcPts val="5011"/>
              </a:lnSpc>
              <a:spcBef>
                <a:spcPct val="0"/>
              </a:spcBef>
            </a:pPr>
            <a:r>
              <a:rPr lang="en-US" sz="4108" spc="-26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sempre com esta finalidade missionária: </a:t>
            </a:r>
          </a:p>
          <a:p>
            <a:pPr algn="l">
              <a:lnSpc>
                <a:spcPts val="5011"/>
              </a:lnSpc>
              <a:spcBef>
                <a:spcPct val="0"/>
              </a:spcBef>
            </a:pPr>
            <a:endParaRPr lang="en-US" sz="4108" spc="-26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011"/>
              </a:lnSpc>
              <a:spcBef>
                <a:spcPct val="0"/>
              </a:spcBef>
            </a:pPr>
            <a:r>
              <a:rPr lang="en-US" sz="4108" spc="-26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Que Cristo seja anunciado, celebrado, </a:t>
            </a:r>
          </a:p>
          <a:p>
            <a:pPr algn="l">
              <a:lnSpc>
                <a:spcPts val="5011"/>
              </a:lnSpc>
              <a:spcBef>
                <a:spcPct val="0"/>
              </a:spcBef>
            </a:pPr>
            <a:r>
              <a:rPr lang="en-US" sz="4108" spc="-26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vivido e oferecido a todos!</a:t>
            </a:r>
          </a:p>
          <a:p>
            <a:pPr algn="l">
              <a:lnSpc>
                <a:spcPts val="5011"/>
              </a:lnSpc>
              <a:spcBef>
                <a:spcPct val="0"/>
              </a:spcBef>
            </a:pPr>
            <a:endParaRPr lang="en-US" sz="4108" spc="-26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4959" y="784645"/>
            <a:ext cx="13894594" cy="73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72"/>
              </a:lnSpc>
              <a:spcBef>
                <a:spcPct val="0"/>
              </a:spcBef>
            </a:pPr>
            <a:r>
              <a:rPr lang="en-US" sz="5700" b="1" spc="-228">
                <a:solidFill>
                  <a:srgbClr val="41758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1.2 ACERTEMOS OS PASSOS DO CAMINHO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4959" y="8358826"/>
            <a:ext cx="7899924" cy="135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PDP 2025-2028</a:t>
            </a:r>
          </a:p>
          <a:p>
            <a:pPr algn="l">
              <a:lnSpc>
                <a:spcPts val="2772"/>
              </a:lnSpc>
              <a:spcBef>
                <a:spcPct val="0"/>
              </a:spcBef>
            </a:pPr>
            <a:endParaRPr lang="en-US" sz="2272" spc="-14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Dom Manuel Linda, Bispo do Porto, Homilia, 20.09.2025</a:t>
            </a:r>
          </a:p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Leão XIV, Discurso, 19.09.2025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2731" y="2000394"/>
            <a:ext cx="6134461" cy="6587340"/>
          </a:xfrm>
          <a:custGeom>
            <a:avLst/>
            <a:gdLst/>
            <a:ahLst/>
            <a:cxnLst/>
            <a:rect l="l" t="t" r="r" b="b"/>
            <a:pathLst>
              <a:path w="6134461" h="6587340">
                <a:moveTo>
                  <a:pt x="0" y="0"/>
                </a:moveTo>
                <a:lnTo>
                  <a:pt x="6134461" y="0"/>
                </a:lnTo>
                <a:lnTo>
                  <a:pt x="6134461" y="6587341"/>
                </a:lnTo>
                <a:lnTo>
                  <a:pt x="0" y="6587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913485" y="2708583"/>
            <a:ext cx="9801046" cy="740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Formar é dar forma, corpo, unidade.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Formar é instruir, educar, saber, conhecer, compreender.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endParaRPr lang="en-US" sz="3185" spc="-20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Desenvolvamos uma formação a todos os níveis: 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formação pessoal, doutrinal, bíblica, litúrgica, sinodal, prática.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endParaRPr lang="en-US" sz="3185" spc="-20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Vivemos uma emergência formativa.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endParaRPr lang="en-US" sz="3185" spc="-20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Não é suficiente promover algumas atividades tradicionais 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para manter vivas as nossas comunidades cristãs. 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endParaRPr lang="en-US" sz="3185" spc="-20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Elas devem tornar-se geradoras: 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ser ventre que inicia na fé 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r>
              <a:rPr lang="en-US" sz="3185" spc="-20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 coração que procura quantos a abandonaram. 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endParaRPr lang="en-US" sz="3185" spc="-20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4959" y="784645"/>
            <a:ext cx="10317063" cy="142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2"/>
              </a:lnSpc>
            </a:pPr>
            <a:r>
              <a:rPr lang="en-US" sz="5700" b="1" spc="-228" dirty="0">
                <a:solidFill>
                  <a:srgbClr val="41758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1.3 FORMEMOS UM POVO </a:t>
            </a:r>
          </a:p>
          <a:p>
            <a:pPr marL="0" lvl="0" indent="0" algn="l">
              <a:lnSpc>
                <a:spcPts val="5472"/>
              </a:lnSpc>
              <a:spcBef>
                <a:spcPct val="0"/>
              </a:spcBef>
            </a:pPr>
            <a:r>
              <a:rPr lang="en-US" sz="5700" b="1" spc="-228" dirty="0">
                <a:solidFill>
                  <a:srgbClr val="41758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DE DISCÍPULOS MISSIONÁRIOS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59376" y="9098000"/>
            <a:ext cx="7899924" cy="101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PDP 2025-2028</a:t>
            </a:r>
          </a:p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Leão XIV, Discurso, 19.09.2025</a:t>
            </a:r>
          </a:p>
          <a:p>
            <a:pPr algn="l">
              <a:lnSpc>
                <a:spcPts val="2772"/>
              </a:lnSpc>
              <a:spcBef>
                <a:spcPct val="0"/>
              </a:spcBef>
            </a:pPr>
            <a:endParaRPr lang="en-US" sz="2272" spc="-14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27887" y="3794478"/>
            <a:ext cx="7822291" cy="6541391"/>
          </a:xfrm>
          <a:custGeom>
            <a:avLst/>
            <a:gdLst/>
            <a:ahLst/>
            <a:cxnLst/>
            <a:rect l="l" t="t" r="r" b="b"/>
            <a:pathLst>
              <a:path w="7822291" h="6541391">
                <a:moveTo>
                  <a:pt x="0" y="0"/>
                </a:moveTo>
                <a:lnTo>
                  <a:pt x="7822290" y="0"/>
                </a:lnTo>
                <a:lnTo>
                  <a:pt x="7822290" y="6541390"/>
                </a:lnTo>
                <a:lnTo>
                  <a:pt x="0" y="654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804959" y="3113131"/>
            <a:ext cx="8794868" cy="43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“por caminhos de esperança”,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optando por aquilo que tem futuro.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endParaRPr lang="en-US" sz="3515" spc="-228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288"/>
              </a:lnSpc>
              <a:spcBef>
                <a:spcPct val="0"/>
              </a:spcBef>
            </a:pPr>
            <a:endParaRPr lang="en-US" sz="3515" spc="-228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Queremos continuar o caminho aberto,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mas fazê-lo sempre por caminhos de esperança,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optando por aquilo que tem futuro.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endParaRPr lang="en-US" sz="3515" spc="-228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4959" y="784645"/>
            <a:ext cx="13006388" cy="210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2"/>
              </a:lnSpc>
            </a:pPr>
            <a:r>
              <a:rPr lang="en-US" sz="5700" b="1" spc="-228" dirty="0">
                <a:solidFill>
                  <a:srgbClr val="41758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1.4. NESTE JUBILEU E PARA ALÉM DELE, </a:t>
            </a:r>
          </a:p>
          <a:p>
            <a:pPr algn="l">
              <a:lnSpc>
                <a:spcPts val="5472"/>
              </a:lnSpc>
            </a:pPr>
            <a:r>
              <a:rPr lang="en-US" sz="5700" b="1" spc="-228" dirty="0">
                <a:solidFill>
                  <a:srgbClr val="41758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AVANCEMOS JUNTOS, </a:t>
            </a:r>
          </a:p>
          <a:p>
            <a:pPr marL="0" lvl="0" indent="0" algn="l">
              <a:lnSpc>
                <a:spcPts val="5472"/>
              </a:lnSpc>
              <a:spcBef>
                <a:spcPct val="0"/>
              </a:spcBef>
            </a:pPr>
            <a:endParaRPr lang="en-US" sz="5700" b="1" spc="-228" dirty="0">
              <a:solidFill>
                <a:srgbClr val="41758C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3485" y="8406709"/>
            <a:ext cx="7899924" cy="135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PDP 2025-2028</a:t>
            </a:r>
          </a:p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Dom Manuel Linda, Bispo do Porto, Homilia, 20.09.2025</a:t>
            </a:r>
          </a:p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Leão XIV, Discurso, 19.09.2025</a:t>
            </a:r>
          </a:p>
          <a:p>
            <a:pPr algn="l">
              <a:lnSpc>
                <a:spcPts val="2772"/>
              </a:lnSpc>
              <a:spcBef>
                <a:spcPct val="0"/>
              </a:spcBef>
            </a:pPr>
            <a:endParaRPr lang="en-US" sz="2272" spc="-147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98854" y="2126080"/>
            <a:ext cx="8484838" cy="6034841"/>
          </a:xfrm>
          <a:custGeom>
            <a:avLst/>
            <a:gdLst/>
            <a:ahLst/>
            <a:cxnLst/>
            <a:rect l="l" t="t" r="r" b="b"/>
            <a:pathLst>
              <a:path w="8484838" h="6034841">
                <a:moveTo>
                  <a:pt x="0" y="0"/>
                </a:moveTo>
                <a:lnTo>
                  <a:pt x="8484838" y="0"/>
                </a:lnTo>
                <a:lnTo>
                  <a:pt x="8484838" y="6034840"/>
                </a:lnTo>
                <a:lnTo>
                  <a:pt x="0" y="6034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466013" y="710073"/>
            <a:ext cx="9132841" cy="990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5700" b="1" spc="-228" dirty="0">
                <a:solidFill>
                  <a:srgbClr val="41758C"/>
                </a:solidFill>
                <a:latin typeface="Museo Sans Bold" panose="020B0604020202020204" charset="0"/>
                <a:ea typeface="Museo Sans"/>
                <a:cs typeface="Museo Sans"/>
                <a:sym typeface="Museo Sans"/>
              </a:rPr>
              <a:t>1.5 FORMA SINODAL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endParaRPr lang="en-US" sz="3515" spc="-228" dirty="0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Que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tudo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isto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seja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pensado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feito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conjunto, de forma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sinodal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como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Povo de Deus.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endParaRPr lang="en-US" sz="3515" spc="-228" dirty="0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Caminhando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juntos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nas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nossas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comunidades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podemos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colaborar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tomar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as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melhores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decisões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que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todos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se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sintam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escutados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envolvidos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responsabilizados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Esta sinodalidade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exige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por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isso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que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cada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um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renuncie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àquele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«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só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eu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é que sei».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endParaRPr lang="en-US" sz="3515" spc="-228" dirty="0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Na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verdade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“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ninguém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pense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ter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todas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as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respostas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Cada um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partilhe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com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abertura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o que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tem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Todos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acolham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com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fé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 o que o Senhor </a:t>
            </a:r>
            <a:r>
              <a:rPr lang="en-US" sz="3515" spc="-228" dirty="0" err="1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inspira</a:t>
            </a:r>
            <a:r>
              <a:rPr lang="en-US" sz="3515" spc="-228" dirty="0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” </a:t>
            </a:r>
          </a:p>
          <a:p>
            <a:pPr algn="l">
              <a:lnSpc>
                <a:spcPts val="4288"/>
              </a:lnSpc>
              <a:spcBef>
                <a:spcPct val="0"/>
              </a:spcBef>
            </a:pPr>
            <a:endParaRPr lang="en-US" sz="3515" spc="-228" dirty="0">
              <a:solidFill>
                <a:srgbClr val="41758C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598854" y="9083298"/>
            <a:ext cx="7899924" cy="34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272" spc="-147">
                <a:solidFill>
                  <a:srgbClr val="41758C"/>
                </a:solidFill>
                <a:latin typeface="Museo Sans"/>
                <a:ea typeface="Museo Sans"/>
                <a:cs typeface="Museo Sans"/>
                <a:sym typeface="Museo Sans"/>
              </a:rPr>
              <a:t>Leão XIV, Homilia, 1.09.2025; Discurso, 19.09.2025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7866" y="5584034"/>
            <a:ext cx="15252268" cy="4423158"/>
          </a:xfrm>
          <a:custGeom>
            <a:avLst/>
            <a:gdLst/>
            <a:ahLst/>
            <a:cxnLst/>
            <a:rect l="l" t="t" r="r" b="b"/>
            <a:pathLst>
              <a:path w="15252268" h="4423158">
                <a:moveTo>
                  <a:pt x="0" y="0"/>
                </a:moveTo>
                <a:lnTo>
                  <a:pt x="15252268" y="0"/>
                </a:lnTo>
                <a:lnTo>
                  <a:pt x="15252268" y="4423158"/>
                </a:lnTo>
                <a:lnTo>
                  <a:pt x="0" y="4423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17866" y="2670362"/>
            <a:ext cx="3642091" cy="2913672"/>
          </a:xfrm>
          <a:custGeom>
            <a:avLst/>
            <a:gdLst/>
            <a:ahLst/>
            <a:cxnLst/>
            <a:rect l="l" t="t" r="r" b="b"/>
            <a:pathLst>
              <a:path w="3642091" h="2913672">
                <a:moveTo>
                  <a:pt x="0" y="0"/>
                </a:moveTo>
                <a:lnTo>
                  <a:pt x="3642091" y="0"/>
                </a:lnTo>
                <a:lnTo>
                  <a:pt x="3642091" y="2913672"/>
                </a:lnTo>
                <a:lnTo>
                  <a:pt x="0" y="2913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862682" y="1009650"/>
            <a:ext cx="16562637" cy="336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2"/>
              </a:lnSpc>
            </a:pPr>
            <a:r>
              <a:rPr lang="en-US" sz="7157" b="1" spc="-465">
                <a:solidFill>
                  <a:srgbClr val="2E4D99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2. ABRIMOS CAMINHOS DE ESPERANÇA NA NOSSA CATEQUESE</a:t>
            </a:r>
          </a:p>
          <a:p>
            <a:pPr algn="l">
              <a:lnSpc>
                <a:spcPts val="9098"/>
              </a:lnSpc>
            </a:pPr>
            <a:endParaRPr lang="en-US" sz="7157" b="1" spc="-465">
              <a:solidFill>
                <a:srgbClr val="2E4D99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8948" y="3423752"/>
            <a:ext cx="5409487" cy="4347861"/>
            <a:chOff x="0" y="0"/>
            <a:chExt cx="7212649" cy="5797148"/>
          </a:xfrm>
        </p:grpSpPr>
        <p:sp>
          <p:nvSpPr>
            <p:cNvPr id="3" name="Freeform 3"/>
            <p:cNvSpPr/>
            <p:nvPr/>
          </p:nvSpPr>
          <p:spPr>
            <a:xfrm>
              <a:off x="1052994" y="0"/>
              <a:ext cx="4364724" cy="3737295"/>
            </a:xfrm>
            <a:custGeom>
              <a:avLst/>
              <a:gdLst/>
              <a:ahLst/>
              <a:cxnLst/>
              <a:rect l="l" t="t" r="r" b="b"/>
              <a:pathLst>
                <a:path w="4364724" h="3737295">
                  <a:moveTo>
                    <a:pt x="0" y="0"/>
                  </a:moveTo>
                  <a:lnTo>
                    <a:pt x="4364724" y="0"/>
                  </a:lnTo>
                  <a:lnTo>
                    <a:pt x="4364724" y="3737295"/>
                  </a:lnTo>
                  <a:lnTo>
                    <a:pt x="0" y="3737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900753"/>
              <a:ext cx="7212649" cy="896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42"/>
                </a:lnSpc>
              </a:pPr>
              <a:r>
                <a:rPr lang="en-US" sz="4378" b="1" spc="-284">
                  <a:solidFill>
                    <a:srgbClr val="2E4D99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423 CATEQUIZANDOS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66630" y="2419162"/>
            <a:ext cx="6077106" cy="7706704"/>
            <a:chOff x="0" y="0"/>
            <a:chExt cx="8102808" cy="10275605"/>
          </a:xfrm>
        </p:grpSpPr>
        <p:sp>
          <p:nvSpPr>
            <p:cNvPr id="6" name="Freeform 6"/>
            <p:cNvSpPr/>
            <p:nvPr/>
          </p:nvSpPr>
          <p:spPr>
            <a:xfrm>
              <a:off x="1435077" y="0"/>
              <a:ext cx="5232654" cy="5486400"/>
            </a:xfrm>
            <a:custGeom>
              <a:avLst/>
              <a:gdLst/>
              <a:ahLst/>
              <a:cxnLst/>
              <a:rect l="l" t="t" r="r" b="b"/>
              <a:pathLst>
                <a:path w="5232654" h="5486400">
                  <a:moveTo>
                    <a:pt x="0" y="0"/>
                  </a:moveTo>
                  <a:lnTo>
                    <a:pt x="5232654" y="0"/>
                  </a:lnTo>
                  <a:lnTo>
                    <a:pt x="523265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209216"/>
              <a:ext cx="8102808" cy="406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1"/>
                </a:lnSpc>
              </a:pPr>
              <a:r>
                <a:rPr lang="en-US" sz="4919" b="1" spc="-319" dirty="0">
                  <a:solidFill>
                    <a:srgbClr val="2E4D99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45 CATEQUISTAS </a:t>
              </a:r>
            </a:p>
            <a:p>
              <a:pPr algn="ctr">
                <a:lnSpc>
                  <a:spcPts val="6001"/>
                </a:lnSpc>
              </a:pPr>
              <a:r>
                <a:rPr lang="en-US" sz="4919" b="1" spc="-319" dirty="0">
                  <a:solidFill>
                    <a:srgbClr val="2E4D99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 COLABORADORES DA CATEQUESE</a:t>
              </a:r>
            </a:p>
            <a:p>
              <a:pPr algn="ctr">
                <a:lnSpc>
                  <a:spcPts val="6001"/>
                </a:lnSpc>
              </a:pPr>
              <a:endParaRPr lang="en-US" sz="4919" b="1" spc="-319" dirty="0">
                <a:solidFill>
                  <a:srgbClr val="2E4D99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79999" y="2987344"/>
            <a:ext cx="6077106" cy="5878384"/>
            <a:chOff x="0" y="0"/>
            <a:chExt cx="8102808" cy="7837845"/>
          </a:xfrm>
        </p:grpSpPr>
        <p:sp>
          <p:nvSpPr>
            <p:cNvPr id="9" name="TextBox 9"/>
            <p:cNvSpPr txBox="1"/>
            <p:nvPr/>
          </p:nvSpPr>
          <p:spPr>
            <a:xfrm>
              <a:off x="0" y="5803455"/>
              <a:ext cx="8102808" cy="2034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1"/>
                </a:lnSpc>
              </a:pPr>
              <a:r>
                <a:rPr lang="en-US" sz="4919" b="1" spc="-319">
                  <a:solidFill>
                    <a:srgbClr val="2E4D99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30 GRUPOS</a:t>
              </a:r>
            </a:p>
            <a:p>
              <a:pPr algn="ctr">
                <a:lnSpc>
                  <a:spcPts val="6001"/>
                </a:lnSpc>
              </a:pPr>
              <a:endParaRPr lang="en-US" sz="4919" b="1" spc="-319">
                <a:solidFill>
                  <a:srgbClr val="2E4D99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62094" y="0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090163" y="517843"/>
            <a:ext cx="12110257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0"/>
              </a:lnSpc>
            </a:pPr>
            <a:r>
              <a:rPr lang="en-US" sz="6500" b="1" spc="-422">
                <a:solidFill>
                  <a:srgbClr val="F18D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2.1 OS NOSSOS NÚMEROS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88871" y="3272599"/>
            <a:ext cx="12110257" cy="373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1"/>
              </a:lnSpc>
            </a:pPr>
            <a:r>
              <a:rPr lang="en-US" sz="8099" b="1" spc="-526">
                <a:solidFill>
                  <a:srgbClr val="F18D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2.2 </a:t>
            </a:r>
          </a:p>
          <a:p>
            <a:pPr algn="ctr">
              <a:lnSpc>
                <a:spcPts val="9881"/>
              </a:lnSpc>
            </a:pPr>
            <a:r>
              <a:rPr lang="en-US" sz="8099" b="1" spc="-526">
                <a:solidFill>
                  <a:srgbClr val="F18D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ORGANIGRAMA </a:t>
            </a:r>
          </a:p>
          <a:p>
            <a:pPr algn="ctr">
              <a:lnSpc>
                <a:spcPts val="9881"/>
              </a:lnSpc>
            </a:pPr>
            <a:r>
              <a:rPr lang="en-US" sz="8099" b="1" spc="-526">
                <a:solidFill>
                  <a:srgbClr val="F18D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DA CATEQUESE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06202" y="2549570"/>
          <a:ext cx="17075597" cy="5403849"/>
        </p:xfrm>
        <a:graphic>
          <a:graphicData uri="http://schemas.openxmlformats.org/drawingml/2006/table">
            <a:tbl>
              <a:tblPr/>
              <a:tblGrid>
                <a:gridCol w="69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1299">
                <a:tc gridSpan="3"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GIC (Grupo de Iniciação Cristã)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GIC (Grupo de Iniciação Cristã)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GIC (Grupo de Iniciação Cristã)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251">
                <a:tc gridSpan="3"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1299">
                <a:tc gridSpan="3"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Assunção Tavares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Assunção Tavares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Assunção Tavares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643203"/>
              </p:ext>
            </p:extLst>
          </p:nvPr>
        </p:nvGraphicFramePr>
        <p:xfrm>
          <a:off x="624952" y="695325"/>
          <a:ext cx="17075597" cy="8448985"/>
        </p:xfrm>
        <a:graphic>
          <a:graphicData uri="http://schemas.openxmlformats.org/drawingml/2006/table">
            <a:tbl>
              <a:tblPr/>
              <a:tblGrid>
                <a:gridCol w="69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7892">
                <a:tc gridSpan="3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1.º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1.º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1.º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9580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 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16h45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Domingo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10h00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835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340"/>
                        </a:lnSpc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Luísa Claro</a:t>
                      </a:r>
                    </a:p>
                    <a:p>
                      <a:pPr algn="ctr">
                        <a:lnSpc>
                          <a:spcPts val="4340"/>
                        </a:lnSpc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Igor Goulart </a:t>
                      </a:r>
                      <a:endParaRPr lang="en-US" sz="3500" b="1" dirty="0">
                        <a:solidFill>
                          <a:srgbClr val="000000"/>
                        </a:solidFill>
                        <a:latin typeface="Museo Sans Bold"/>
                        <a:ea typeface="Museo Sans Bold"/>
                        <a:cs typeface="Museo Sans Bold"/>
                        <a:sym typeface="Museo Sans Bold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Suellen, </a:t>
                      </a:r>
                    </a:p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Bia Goulart  </a:t>
                      </a:r>
                    </a:p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Paula Cristina Pires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Anabela Ruivo </a:t>
                      </a:r>
                    </a:p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Tahís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Almeida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7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4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Carla Santos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34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Maria Camelo (CNE)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endParaRPr lang="en-US" sz="2489" dirty="0">
                        <a:solidFill>
                          <a:srgbClr val="000000"/>
                        </a:solidFill>
                        <a:latin typeface="Museo Sans"/>
                        <a:ea typeface="Museo Sans"/>
                        <a:cs typeface="Museo Sans"/>
                        <a:sym typeface="Museo Sans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915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-132172"/>
            <a:ext cx="1868210" cy="6649166"/>
            <a:chOff x="0" y="0"/>
            <a:chExt cx="628681" cy="22375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681" cy="2237545"/>
            </a:xfrm>
            <a:custGeom>
              <a:avLst/>
              <a:gdLst/>
              <a:ahLst/>
              <a:cxnLst/>
              <a:rect l="l" t="t" r="r" b="b"/>
              <a:pathLst>
                <a:path w="628681" h="2237545">
                  <a:moveTo>
                    <a:pt x="209674" y="2218476"/>
                  </a:moveTo>
                  <a:cubicBezTo>
                    <a:pt x="241904" y="2229990"/>
                    <a:pt x="278547" y="2237545"/>
                    <a:pt x="314510" y="2237545"/>
                  </a:cubicBezTo>
                  <a:cubicBezTo>
                    <a:pt x="350474" y="2237545"/>
                    <a:pt x="385080" y="2231068"/>
                    <a:pt x="416971" y="2219554"/>
                  </a:cubicBezTo>
                  <a:cubicBezTo>
                    <a:pt x="417651" y="2219195"/>
                    <a:pt x="418329" y="2219195"/>
                    <a:pt x="419007" y="2218836"/>
                  </a:cubicBezTo>
                  <a:cubicBezTo>
                    <a:pt x="538772" y="2172780"/>
                    <a:pt x="626985" y="2051166"/>
                    <a:pt x="628681" y="1877396"/>
                  </a:cubicBezTo>
                  <a:lnTo>
                    <a:pt x="628681" y="0"/>
                  </a:lnTo>
                  <a:lnTo>
                    <a:pt x="0" y="0"/>
                  </a:lnTo>
                  <a:lnTo>
                    <a:pt x="0" y="1876002"/>
                  </a:lnTo>
                  <a:cubicBezTo>
                    <a:pt x="1696" y="2051885"/>
                    <a:pt x="88551" y="2173500"/>
                    <a:pt x="209674" y="221847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8681" cy="2158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36190" y="2134133"/>
            <a:ext cx="13938499" cy="398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</a:pPr>
            <a:r>
              <a:rPr lang="en-US" sz="7599" b="1" spc="-303">
                <a:solidFill>
                  <a:srgbClr val="FF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ORAÇÃO </a:t>
            </a:r>
          </a:p>
          <a:p>
            <a:pPr algn="l">
              <a:lnSpc>
                <a:spcPts val="10639"/>
              </a:lnSpc>
            </a:pPr>
            <a:r>
              <a:rPr lang="en-US" sz="7599" b="1" spc="-303">
                <a:solidFill>
                  <a:srgbClr val="FF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PARA O TRIÉNIO PASTORAL</a:t>
            </a:r>
          </a:p>
          <a:p>
            <a:pPr marL="0" lvl="0" indent="0" algn="l">
              <a:lnSpc>
                <a:spcPts val="10639"/>
              </a:lnSpc>
            </a:pPr>
            <a:r>
              <a:rPr lang="en-US" sz="7599" spc="-303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2025-2028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B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236718"/>
              </p:ext>
            </p:extLst>
          </p:nvPr>
        </p:nvGraphicFramePr>
        <p:xfrm>
          <a:off x="606202" y="2005013"/>
          <a:ext cx="17075597" cy="6698947"/>
        </p:xfrm>
        <a:graphic>
          <a:graphicData uri="http://schemas.openxmlformats.org/drawingml/2006/table">
            <a:tbl>
              <a:tblPr/>
              <a:tblGrid>
                <a:gridCol w="69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8685">
                <a:tc gridSpan="3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2.º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2.º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2.º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593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 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16h45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Domingo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10h00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698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Carlos José </a:t>
                      </a:r>
                    </a:p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Marta Maia</a:t>
                      </a:r>
                      <a:endParaRPr lang="en-US" sz="1100" dirty="0"/>
                    </a:p>
                    <a:p>
                      <a:pPr algn="ctr">
                        <a:lnSpc>
                          <a:spcPts val="4339"/>
                        </a:lnSpc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Céu Americano </a:t>
                      </a:r>
                    </a:p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Ana Sofia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Aline Ribeiro </a:t>
                      </a:r>
                    </a:p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David Monteiro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A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297667"/>
              </p:ext>
            </p:extLst>
          </p:nvPr>
        </p:nvGraphicFramePr>
        <p:xfrm>
          <a:off x="606202" y="900112"/>
          <a:ext cx="17075597" cy="8819416"/>
        </p:xfrm>
        <a:graphic>
          <a:graphicData uri="http://schemas.openxmlformats.org/drawingml/2006/table">
            <a:tbl>
              <a:tblPr/>
              <a:tblGrid>
                <a:gridCol w="69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7854">
                <a:tc gridSpan="3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3.º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3.º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3.º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9532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 dirty="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 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 dirty="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16h45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 dirty="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Domingo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10h00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694">
                <a:tc rowSpan="2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Marta Monteiro </a:t>
                      </a:r>
                    </a:p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Manuel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Estrela Costa, </a:t>
                      </a:r>
                    </a:p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João Paulo Diniz </a:t>
                      </a:r>
                    </a:p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Francisca Rodrigues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Ana Cristina Oliveira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69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43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Fátima Garcia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43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11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Francisca Ruano</a:t>
                      </a:r>
                    </a:p>
                    <a:p>
                      <a:pPr algn="ctr">
                        <a:lnSpc>
                          <a:spcPts val="4354"/>
                        </a:lnSpc>
                      </a:pPr>
                      <a:endParaRPr lang="en-US" sz="3110" b="1" dirty="0">
                        <a:solidFill>
                          <a:srgbClr val="000000"/>
                        </a:solidFill>
                        <a:latin typeface="Museo Sans Bold"/>
                        <a:ea typeface="Museo Sans Bold"/>
                        <a:cs typeface="Museo Sans Bold"/>
                        <a:sym typeface="Museo Sans Bold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32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9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056340"/>
              </p:ext>
            </p:extLst>
          </p:nvPr>
        </p:nvGraphicFramePr>
        <p:xfrm>
          <a:off x="606202" y="2005013"/>
          <a:ext cx="17075597" cy="6276976"/>
        </p:xfrm>
        <a:graphic>
          <a:graphicData uri="http://schemas.openxmlformats.org/drawingml/2006/table">
            <a:tbl>
              <a:tblPr/>
              <a:tblGrid>
                <a:gridCol w="69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8685">
                <a:tc gridSpan="3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4.º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4.º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4.º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593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 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16h45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Domingo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10h00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698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Noémia Santos </a:t>
                      </a:r>
                    </a:p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Sandra Santos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Conceição Antunes </a:t>
                      </a:r>
                      <a:endParaRPr lang="en-US" sz="1100"/>
                    </a:p>
                    <a:p>
                      <a:pPr algn="ctr">
                        <a:lnSpc>
                          <a:spcPts val="4354"/>
                        </a:lnSpc>
                      </a:pPr>
                      <a:r>
                        <a:rPr lang="en-US" sz="3110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Mariana Novais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Carla Rocha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17063"/>
              </p:ext>
            </p:extLst>
          </p:nvPr>
        </p:nvGraphicFramePr>
        <p:xfrm>
          <a:off x="606202" y="2005012"/>
          <a:ext cx="17075597" cy="6566317"/>
        </p:xfrm>
        <a:graphic>
          <a:graphicData uri="http://schemas.openxmlformats.org/drawingml/2006/table">
            <a:tbl>
              <a:tblPr/>
              <a:tblGrid>
                <a:gridCol w="69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8694">
                <a:tc gridSpan="3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5.º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5.º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5.º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605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 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16h45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Domingo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10h00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313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Maria João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4354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Amélia Lopes e Leonor Príncipe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3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43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Ana Araújo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6733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98563"/>
              </p:ext>
            </p:extLst>
          </p:nvPr>
        </p:nvGraphicFramePr>
        <p:xfrm>
          <a:off x="606202" y="2005012"/>
          <a:ext cx="17075597" cy="6257925"/>
        </p:xfrm>
        <a:graphic>
          <a:graphicData uri="http://schemas.openxmlformats.org/drawingml/2006/table">
            <a:tbl>
              <a:tblPr/>
              <a:tblGrid>
                <a:gridCol w="69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8694">
                <a:tc gridSpan="3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6.º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6.º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6.º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605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 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16h45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Domingo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10h00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626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Conceição Rodrigues </a:t>
                      </a:r>
                    </a:p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Leonor Coelho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54"/>
                        </a:lnSpc>
                        <a:defRPr/>
                      </a:pPr>
                      <a:r>
                        <a:rPr lang="en-US" sz="3110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Maria do Céu Rocha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Amélia Lopes </a:t>
                      </a:r>
                    </a:p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Leonor Príncipe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B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77035"/>
              </p:ext>
            </p:extLst>
          </p:nvPr>
        </p:nvGraphicFramePr>
        <p:xfrm>
          <a:off x="606202" y="2005012"/>
          <a:ext cx="16398394" cy="6785405"/>
        </p:xfrm>
        <a:graphic>
          <a:graphicData uri="http://schemas.openxmlformats.org/drawingml/2006/table">
            <a:tbl>
              <a:tblPr/>
              <a:tblGrid>
                <a:gridCol w="8281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9196">
                <a:tc gridSpan="2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7.º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7.º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2246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Domingo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10h00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3963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Márcia Paiva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Francisco Pamplona </a:t>
                      </a:r>
                    </a:p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Letícia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7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154208"/>
              </p:ext>
            </p:extLst>
          </p:nvPr>
        </p:nvGraphicFramePr>
        <p:xfrm>
          <a:off x="860906" y="2005012"/>
          <a:ext cx="16398394" cy="6785405"/>
        </p:xfrm>
        <a:graphic>
          <a:graphicData uri="http://schemas.openxmlformats.org/drawingml/2006/table">
            <a:tbl>
              <a:tblPr/>
              <a:tblGrid>
                <a:gridCol w="8281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9196">
                <a:tc gridSpan="2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8.º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8.º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2246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Domingo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10h00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3963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Jerónima Sousa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Francisco Pamplona </a:t>
                      </a:r>
                    </a:p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Letícia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968685"/>
              </p:ext>
            </p:extLst>
          </p:nvPr>
        </p:nvGraphicFramePr>
        <p:xfrm>
          <a:off x="1028700" y="1939495"/>
          <a:ext cx="16398393" cy="6785405"/>
        </p:xfrm>
        <a:graphic>
          <a:graphicData uri="http://schemas.openxmlformats.org/drawingml/2006/table">
            <a:tbl>
              <a:tblPr/>
              <a:tblGrid>
                <a:gridCol w="816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9196">
                <a:tc gridSpan="2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9.º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9.º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87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dirty="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Sábado</a:t>
                      </a:r>
                      <a:endParaRPr lang="en-US" sz="1100" dirty="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 dirty="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16h45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922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Antónia Raquel </a:t>
                      </a:r>
                    </a:p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Ludmila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Maria Emanuel </a:t>
                      </a:r>
                    </a:p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 Hélder Pinto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8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854954"/>
              </p:ext>
            </p:extLst>
          </p:nvPr>
        </p:nvGraphicFramePr>
        <p:xfrm>
          <a:off x="1028700" y="1939495"/>
          <a:ext cx="16398393" cy="6785405"/>
        </p:xfrm>
        <a:graphic>
          <a:graphicData uri="http://schemas.openxmlformats.org/drawingml/2006/table">
            <a:tbl>
              <a:tblPr/>
              <a:tblGrid>
                <a:gridCol w="816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9196">
                <a:tc gridSpan="2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10.º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10.º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87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dirty="0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Sábado</a:t>
                      </a:r>
                      <a:endParaRPr lang="en-US" sz="1100" dirty="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16h45</a:t>
                      </a:r>
                      <a:endParaRPr lang="en-US" sz="3999" dirty="0">
                        <a:solidFill>
                          <a:srgbClr val="000000"/>
                        </a:solidFill>
                        <a:latin typeface="Museo Sans"/>
                        <a:ea typeface="Museo Sans"/>
                        <a:cs typeface="Museo Sans"/>
                        <a:sym typeface="Museo Sans"/>
                      </a:endParaRP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922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Hermínia</a:t>
                      </a:r>
                    </a:p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sym typeface="Museo Sans Bold"/>
                        </a:rPr>
                        <a:t>(CNE)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Ana Cristina Vale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1939495"/>
          <a:ext cx="16398393" cy="6785405"/>
        </p:xfrm>
        <a:graphic>
          <a:graphicData uri="http://schemas.openxmlformats.org/drawingml/2006/table">
            <a:tbl>
              <a:tblPr/>
              <a:tblGrid>
                <a:gridCol w="816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9196">
                <a:tc gridSpan="2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11.º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565"/>
                        </a:lnSpc>
                      </a:pPr>
                      <a:r>
                        <a:rPr lang="en-US" sz="4689" b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 11.º ano da Catequese 2025-2026</a:t>
                      </a:r>
                    </a:p>
                    <a:p>
                      <a:pPr algn="l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87">
                <a:tc>
                  <a:txBody>
                    <a:bodyPr/>
                    <a:lstStyle/>
                    <a:p>
                      <a:pPr algn="ctr">
                        <a:lnSpc>
                          <a:spcPts val="348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Sábado</a:t>
                      </a:r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14h30</a:t>
                      </a:r>
                    </a:p>
                    <a:p>
                      <a:pPr algn="ctr">
                        <a:lnSpc>
                          <a:spcPts val="3485"/>
                        </a:lnSpc>
                      </a:pPr>
                      <a:r>
                        <a:rPr lang="en-US" sz="248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Museo Sans"/>
                          <a:ea typeface="Museo Sans"/>
                          <a:cs typeface="Museo Sans"/>
                          <a:sym typeface="Museo Sans"/>
                        </a:rPr>
                        <a:t>A combinar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922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 err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Hermínima</a:t>
                      </a: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(CNE)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Pároco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-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encontros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esporádicos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com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os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 crismandos a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latin typeface="Museo Sans Bold"/>
                          <a:ea typeface="Museo Sans Bold"/>
                          <a:cs typeface="Museo Sans Bold"/>
                          <a:sym typeface="Museo Sans Bold"/>
                        </a:rPr>
                        <a:t>calendarizar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148210" cy="3267116"/>
            <a:chOff x="0" y="0"/>
            <a:chExt cx="625881" cy="17808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881" cy="1780882"/>
            </a:xfrm>
            <a:custGeom>
              <a:avLst/>
              <a:gdLst/>
              <a:ahLst/>
              <a:cxnLst/>
              <a:rect l="l" t="t" r="r" b="b"/>
              <a:pathLst>
                <a:path w="625881" h="1780882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E7941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748028" y="749723"/>
            <a:ext cx="14971732" cy="884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Senhor, nosso Deus,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somos o Teu povo peregrino.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Nós pedimos-Te, por meio do Teu Filho,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a ousadia e a sabedoria do Teu Espírito Santo,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para abrirmos e percorrermos juntos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caminhos de esperança e de futuro.</a:t>
            </a: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19475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Ajuda-nos a fazermos bem a nossa parte,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para alcançarmos a mudança que esperamos. 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19475F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B1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/>
          <p:nvPr>
            <p:extLst>
              <p:ext uri="{D42A27DB-BD31-4B8C-83A1-F6EECF244321}">
                <p14:modId xmlns:p14="http://schemas.microsoft.com/office/powerpoint/2010/main" val="2800092133"/>
              </p:ext>
            </p:extLst>
          </p:nvPr>
        </p:nvGraphicFramePr>
        <p:xfrm>
          <a:off x="381000" y="0"/>
          <a:ext cx="16916400" cy="960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8097500" imgH="9931400" progId="Excel.Sheet.12">
                  <p:embed/>
                </p:oleObj>
              </mc:Choice>
              <mc:Fallback>
                <p:oleObj name="Worksheet" r:id="rId2" imgW="18097500" imgH="9931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0" y="0"/>
                        <a:ext cx="16916400" cy="960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941" y="-1031160"/>
            <a:ext cx="11413165" cy="1237392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379942" y="2036434"/>
            <a:ext cx="409537" cy="40953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512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79942" y="4365557"/>
            <a:ext cx="409537" cy="40953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06D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07783" y="214436"/>
            <a:ext cx="3585940" cy="586900"/>
            <a:chOff x="0" y="0"/>
            <a:chExt cx="944445" cy="1545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4445" cy="154574"/>
            </a:xfrm>
            <a:custGeom>
              <a:avLst/>
              <a:gdLst/>
              <a:ahLst/>
              <a:cxnLst/>
              <a:rect l="l" t="t" r="r" b="b"/>
              <a:pathLst>
                <a:path w="944445" h="154574">
                  <a:moveTo>
                    <a:pt x="0" y="0"/>
                  </a:moveTo>
                  <a:lnTo>
                    <a:pt x="944445" y="0"/>
                  </a:lnTo>
                  <a:lnTo>
                    <a:pt x="944445" y="154574"/>
                  </a:lnTo>
                  <a:lnTo>
                    <a:pt x="0" y="154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44445" cy="19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840841" y="2614086"/>
            <a:ext cx="3150691" cy="4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Número de alunos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30337" y="4866005"/>
            <a:ext cx="4508748" cy="4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Número de catequizandos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88871" y="3272599"/>
            <a:ext cx="12110257" cy="373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1"/>
              </a:lnSpc>
            </a:pPr>
            <a:r>
              <a:rPr lang="en-US" sz="8099" b="1" spc="-526">
                <a:solidFill>
                  <a:srgbClr val="F18D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2.3 </a:t>
            </a:r>
          </a:p>
          <a:p>
            <a:pPr algn="ctr">
              <a:lnSpc>
                <a:spcPts val="9881"/>
              </a:lnSpc>
            </a:pPr>
            <a:r>
              <a:rPr lang="en-US" sz="8099" b="1" spc="-526">
                <a:solidFill>
                  <a:srgbClr val="F18D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CALENDÁRIO</a:t>
            </a:r>
          </a:p>
          <a:p>
            <a:pPr algn="ctr">
              <a:lnSpc>
                <a:spcPts val="9881"/>
              </a:lnSpc>
            </a:pPr>
            <a:r>
              <a:rPr lang="en-US" sz="8099" b="1" spc="-526">
                <a:solidFill>
                  <a:srgbClr val="F18D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DA CATEQUESE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6873" y="6575297"/>
            <a:ext cx="10381276" cy="3140203"/>
            <a:chOff x="0" y="0"/>
            <a:chExt cx="2734163" cy="706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4163" cy="706635"/>
            </a:xfrm>
            <a:custGeom>
              <a:avLst/>
              <a:gdLst/>
              <a:ahLst/>
              <a:cxnLst/>
              <a:rect l="l" t="t" r="r" b="b"/>
              <a:pathLst>
                <a:path w="2734163" h="706635">
                  <a:moveTo>
                    <a:pt x="0" y="0"/>
                  </a:moveTo>
                  <a:lnTo>
                    <a:pt x="2734163" y="0"/>
                  </a:lnTo>
                  <a:lnTo>
                    <a:pt x="2734163" y="706635"/>
                  </a:lnTo>
                  <a:lnTo>
                    <a:pt x="0" y="706635"/>
                  </a:lnTo>
                  <a:close/>
                </a:path>
              </a:pathLst>
            </a:custGeom>
            <a:solidFill>
              <a:srgbClr val="E8B12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4163" cy="744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5047" y="891639"/>
            <a:ext cx="4818540" cy="4859726"/>
            <a:chOff x="0" y="0"/>
            <a:chExt cx="1269080" cy="1279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9080" cy="1279928"/>
            </a:xfrm>
            <a:custGeom>
              <a:avLst/>
              <a:gdLst/>
              <a:ahLst/>
              <a:cxnLst/>
              <a:rect l="l" t="t" r="r" b="b"/>
              <a:pathLst>
                <a:path w="1269080" h="1279928">
                  <a:moveTo>
                    <a:pt x="0" y="0"/>
                  </a:moveTo>
                  <a:lnTo>
                    <a:pt x="1269080" y="0"/>
                  </a:lnTo>
                  <a:lnTo>
                    <a:pt x="1269080" y="1279928"/>
                  </a:lnTo>
                  <a:lnTo>
                    <a:pt x="0" y="1279928"/>
                  </a:lnTo>
                  <a:close/>
                </a:path>
              </a:pathLst>
            </a:custGeom>
            <a:solidFill>
              <a:srgbClr val="0AB0B9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69080" cy="1318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73708" y="891639"/>
            <a:ext cx="5785972" cy="4859726"/>
            <a:chOff x="0" y="0"/>
            <a:chExt cx="1523877" cy="12799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3877" cy="1279928"/>
            </a:xfrm>
            <a:custGeom>
              <a:avLst/>
              <a:gdLst/>
              <a:ahLst/>
              <a:cxnLst/>
              <a:rect l="l" t="t" r="r" b="b"/>
              <a:pathLst>
                <a:path w="1523877" h="1279928">
                  <a:moveTo>
                    <a:pt x="0" y="0"/>
                  </a:moveTo>
                  <a:lnTo>
                    <a:pt x="1523877" y="0"/>
                  </a:lnTo>
                  <a:lnTo>
                    <a:pt x="1523877" y="1279928"/>
                  </a:lnTo>
                  <a:lnTo>
                    <a:pt x="0" y="1279928"/>
                  </a:lnTo>
                  <a:close/>
                </a:path>
              </a:pathLst>
            </a:custGeom>
            <a:solidFill>
              <a:srgbClr val="006DA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23877" cy="1318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26395" y="6575297"/>
            <a:ext cx="5751665" cy="3140203"/>
            <a:chOff x="0" y="0"/>
            <a:chExt cx="1400726" cy="7066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0726" cy="706635"/>
            </a:xfrm>
            <a:custGeom>
              <a:avLst/>
              <a:gdLst/>
              <a:ahLst/>
              <a:cxnLst/>
              <a:rect l="l" t="t" r="r" b="b"/>
              <a:pathLst>
                <a:path w="1400726" h="706635">
                  <a:moveTo>
                    <a:pt x="0" y="0"/>
                  </a:moveTo>
                  <a:lnTo>
                    <a:pt x="1400726" y="0"/>
                  </a:lnTo>
                  <a:lnTo>
                    <a:pt x="1400726" y="706635"/>
                  </a:lnTo>
                  <a:lnTo>
                    <a:pt x="0" y="706635"/>
                  </a:lnTo>
                  <a:close/>
                </a:path>
              </a:pathLst>
            </a:custGeom>
            <a:solidFill>
              <a:srgbClr val="6DAE81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00726" cy="744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557852" y="1301417"/>
            <a:ext cx="4922035" cy="4040170"/>
          </a:xfrm>
          <a:custGeom>
            <a:avLst/>
            <a:gdLst/>
            <a:ahLst/>
            <a:cxnLst/>
            <a:rect l="l" t="t" r="r" b="b"/>
            <a:pathLst>
              <a:path w="4922035" h="4040170">
                <a:moveTo>
                  <a:pt x="0" y="0"/>
                </a:moveTo>
                <a:lnTo>
                  <a:pt x="4922035" y="0"/>
                </a:lnTo>
                <a:lnTo>
                  <a:pt x="4922035" y="4040170"/>
                </a:lnTo>
                <a:lnTo>
                  <a:pt x="0" y="4040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TextBox 15"/>
          <p:cNvSpPr txBox="1"/>
          <p:nvPr/>
        </p:nvSpPr>
        <p:spPr>
          <a:xfrm>
            <a:off x="1257295" y="6918293"/>
            <a:ext cx="9512201" cy="199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1"/>
              </a:lnSpc>
              <a:spcBef>
                <a:spcPct val="0"/>
              </a:spcBef>
            </a:pPr>
            <a:r>
              <a:rPr lang="en-US" sz="3099" b="1" spc="-201" dirty="0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FESTAS VICARIAIS</a:t>
            </a:r>
          </a:p>
          <a:p>
            <a:pPr algn="ctr">
              <a:lnSpc>
                <a:spcPts val="3781"/>
              </a:lnSpc>
              <a:spcBef>
                <a:spcPct val="0"/>
              </a:spcBef>
            </a:pPr>
            <a:endParaRPr lang="en-US" sz="3099" b="1" spc="-201" dirty="0">
              <a:solidFill>
                <a:srgbClr val="FEFFFF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ctr">
              <a:lnSpc>
                <a:spcPts val="4308"/>
              </a:lnSpc>
            </a:pPr>
            <a:r>
              <a:rPr lang="en-US" sz="3099" spc="-68" dirty="0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18 de </a:t>
            </a:r>
            <a:r>
              <a:rPr lang="en-US" sz="3099" spc="-68" dirty="0" err="1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abril</a:t>
            </a:r>
            <a:r>
              <a:rPr lang="en-US" sz="3099" spc="-68" dirty="0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: Festa Vicarial da </a:t>
            </a:r>
            <a:r>
              <a:rPr lang="en-US" sz="3099" spc="-68" dirty="0" err="1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catequese</a:t>
            </a:r>
            <a:r>
              <a:rPr lang="en-US" sz="3099" spc="-68" dirty="0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099" spc="-68" dirty="0" err="1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Infância</a:t>
            </a:r>
            <a:endParaRPr lang="en-US" sz="3099" spc="-68" dirty="0">
              <a:solidFill>
                <a:srgbClr val="FE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ctr">
              <a:lnSpc>
                <a:spcPts val="4308"/>
              </a:lnSpc>
            </a:pPr>
            <a:r>
              <a:rPr lang="en-US" sz="3099" spc="-68" dirty="0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9 de </a:t>
            </a:r>
            <a:r>
              <a:rPr lang="en-US" sz="3099" spc="-68" dirty="0" err="1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maio</a:t>
            </a:r>
            <a:r>
              <a:rPr lang="en-US" sz="3099" spc="-68" dirty="0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: Festa Vicarial da </a:t>
            </a:r>
            <a:r>
              <a:rPr lang="en-US" sz="3099" spc="-68" dirty="0" err="1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catequese</a:t>
            </a:r>
            <a:r>
              <a:rPr lang="en-US" sz="3099" spc="-68" dirty="0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099" spc="-68" dirty="0" err="1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Adolescência</a:t>
            </a:r>
            <a:endParaRPr lang="en-US" sz="3099" spc="-68" dirty="0">
              <a:solidFill>
                <a:srgbClr val="FEFFFF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6873" y="1118969"/>
            <a:ext cx="4726713" cy="437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  <a:spcBef>
                <a:spcPct val="0"/>
              </a:spcBef>
            </a:pPr>
            <a:r>
              <a:rPr lang="en-US" sz="3552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ENCONTROS SEMANAIS</a:t>
            </a:r>
          </a:p>
          <a:p>
            <a:pPr algn="ctr">
              <a:lnSpc>
                <a:spcPts val="4972"/>
              </a:lnSpc>
              <a:spcBef>
                <a:spcPct val="0"/>
              </a:spcBef>
            </a:pPr>
            <a:r>
              <a:rPr lang="en-US" sz="3552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 </a:t>
            </a:r>
          </a:p>
          <a:p>
            <a:pPr algn="ctr">
              <a:lnSpc>
                <a:spcPts val="4972"/>
              </a:lnSpc>
              <a:spcBef>
                <a:spcPct val="0"/>
              </a:spcBef>
            </a:pPr>
            <a:r>
              <a:rPr lang="en-US" sz="3552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aos sábados </a:t>
            </a:r>
          </a:p>
          <a:p>
            <a:pPr algn="ctr">
              <a:lnSpc>
                <a:spcPts val="4972"/>
              </a:lnSpc>
              <a:spcBef>
                <a:spcPct val="0"/>
              </a:spcBef>
            </a:pPr>
            <a:r>
              <a:rPr lang="en-US" sz="3552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e domingos, </a:t>
            </a:r>
          </a:p>
          <a:p>
            <a:pPr algn="ctr">
              <a:lnSpc>
                <a:spcPts val="4972"/>
              </a:lnSpc>
              <a:spcBef>
                <a:spcPct val="0"/>
              </a:spcBef>
            </a:pPr>
            <a:r>
              <a:rPr lang="en-US" sz="3552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antes e depois </a:t>
            </a:r>
          </a:p>
          <a:p>
            <a:pPr algn="ctr">
              <a:lnSpc>
                <a:spcPts val="4972"/>
              </a:lnSpc>
              <a:spcBef>
                <a:spcPct val="0"/>
              </a:spcBef>
            </a:pPr>
            <a:r>
              <a:rPr lang="en-US" sz="3552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da Missa.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20341" y="1118969"/>
            <a:ext cx="5106054" cy="445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7"/>
              </a:lnSpc>
              <a:spcBef>
                <a:spcPct val="0"/>
              </a:spcBef>
            </a:pPr>
            <a:r>
              <a:rPr lang="en-US" sz="3462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PAUSAS NA CATEQUESE</a:t>
            </a:r>
          </a:p>
          <a:p>
            <a:pPr algn="ctr">
              <a:lnSpc>
                <a:spcPts val="4847"/>
              </a:lnSpc>
              <a:spcBef>
                <a:spcPct val="0"/>
              </a:spcBef>
            </a:pPr>
            <a:endParaRPr lang="en-US" sz="3462" b="1">
              <a:solidFill>
                <a:srgbClr val="FEFFFF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07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1 e 2 de novembro</a:t>
            </a:r>
          </a:p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07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27 e 28 de dezembro</a:t>
            </a:r>
          </a:p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07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3 e 4 de janeiro de 2026</a:t>
            </a:r>
          </a:p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07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14 e 15 de fevereiro de 2026</a:t>
            </a:r>
          </a:p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07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4 e 5 de abril de 2026</a:t>
            </a:r>
          </a:p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07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2 e 3 de maio de 2026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71180" y="6793101"/>
            <a:ext cx="4695379" cy="180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1"/>
              </a:lnSpc>
            </a:pPr>
            <a:r>
              <a:rPr lang="en-US" sz="3586" b="1" dirty="0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ENCERRAMENTO</a:t>
            </a:r>
          </a:p>
          <a:p>
            <a:pPr algn="ctr">
              <a:lnSpc>
                <a:spcPts val="5021"/>
              </a:lnSpc>
              <a:spcBef>
                <a:spcPct val="0"/>
              </a:spcBef>
            </a:pPr>
            <a:endParaRPr lang="en-US" sz="3586" b="1" dirty="0">
              <a:solidFill>
                <a:srgbClr val="FEFFFF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ctr">
              <a:lnSpc>
                <a:spcPts val="4461"/>
              </a:lnSpc>
              <a:spcBef>
                <a:spcPct val="0"/>
              </a:spcBef>
            </a:pPr>
            <a:r>
              <a:rPr lang="en-US" sz="3186" dirty="0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13 e 14 de </a:t>
            </a:r>
            <a:r>
              <a:rPr lang="en-US" sz="3186" dirty="0" err="1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junho</a:t>
            </a:r>
            <a:r>
              <a:rPr lang="en-US" sz="3186" dirty="0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 de 2026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6864"/>
            <a:ext cx="15013745" cy="85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2"/>
              </a:lnSpc>
              <a:spcBef>
                <a:spcPct val="0"/>
              </a:spcBef>
            </a:pPr>
            <a:r>
              <a:rPr lang="en-US" sz="4952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FESTAS E CELEBRAÇÕES DA CATEQUESE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18902" y="2269485"/>
            <a:ext cx="13851551" cy="1586580"/>
            <a:chOff x="0" y="0"/>
            <a:chExt cx="18468735" cy="211544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926416" cy="2115440"/>
              <a:chOff x="0" y="0"/>
              <a:chExt cx="3541020" cy="41786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41020" cy="417865"/>
              </a:xfrm>
              <a:custGeom>
                <a:avLst/>
                <a:gdLst/>
                <a:ahLst/>
                <a:cxnLst/>
                <a:rect l="l" t="t" r="r" b="b"/>
                <a:pathLst>
                  <a:path w="3541020" h="417865">
                    <a:moveTo>
                      <a:pt x="0" y="0"/>
                    </a:moveTo>
                    <a:lnTo>
                      <a:pt x="3541020" y="0"/>
                    </a:lnTo>
                    <a:lnTo>
                      <a:pt x="3541020" y="417865"/>
                    </a:lnTo>
                    <a:lnTo>
                      <a:pt x="0" y="417865"/>
                    </a:lnTo>
                    <a:close/>
                  </a:path>
                </a:pathLst>
              </a:custGeom>
              <a:solidFill>
                <a:srgbClr val="0AB0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541020" cy="4559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71988" y="370351"/>
              <a:ext cx="18296747" cy="1236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Entrega da Ave-Maria | 1.º ano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Sábado, 02 de maio, 19h00, Missa vespertina adicional (Dia da Mãe)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8902" y="4560915"/>
            <a:ext cx="13851551" cy="1681135"/>
            <a:chOff x="0" y="0"/>
            <a:chExt cx="18468735" cy="224151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7926416" cy="2115440"/>
              <a:chOff x="0" y="0"/>
              <a:chExt cx="3541020" cy="41786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541020" cy="417865"/>
              </a:xfrm>
              <a:custGeom>
                <a:avLst/>
                <a:gdLst/>
                <a:ahLst/>
                <a:cxnLst/>
                <a:rect l="l" t="t" r="r" b="b"/>
                <a:pathLst>
                  <a:path w="3541020" h="417865">
                    <a:moveTo>
                      <a:pt x="0" y="0"/>
                    </a:moveTo>
                    <a:lnTo>
                      <a:pt x="3541020" y="0"/>
                    </a:lnTo>
                    <a:lnTo>
                      <a:pt x="3541020" y="417865"/>
                    </a:lnTo>
                    <a:lnTo>
                      <a:pt x="0" y="417865"/>
                    </a:lnTo>
                    <a:close/>
                  </a:path>
                </a:pathLst>
              </a:custGeom>
              <a:solidFill>
                <a:srgbClr val="0AB0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541020" cy="4559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71988" y="370351"/>
              <a:ext cx="18296747" cy="187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ENTREGA DO PAI-NOSSO | 2.º ANO E CATECÚMENOS QUE NÃO RECEBERAM</a:t>
              </a:r>
            </a:p>
            <a:p>
              <a:pPr algn="l">
                <a:lnSpc>
                  <a:spcPts val="3761"/>
                </a:lnSpc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Sábado, 21 de março, 19h00, Missa vespertina adicional (V Domingo da Quaresma)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endParaRPr lang="en-US" sz="268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8902" y="6951404"/>
            <a:ext cx="13851551" cy="2118668"/>
            <a:chOff x="0" y="0"/>
            <a:chExt cx="18468735" cy="282489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926416" cy="2824890"/>
              <a:chOff x="0" y="0"/>
              <a:chExt cx="3541020" cy="55800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541020" cy="558003"/>
              </a:xfrm>
              <a:custGeom>
                <a:avLst/>
                <a:gdLst/>
                <a:ahLst/>
                <a:cxnLst/>
                <a:rect l="l" t="t" r="r" b="b"/>
                <a:pathLst>
                  <a:path w="3541020" h="558003">
                    <a:moveTo>
                      <a:pt x="0" y="0"/>
                    </a:moveTo>
                    <a:lnTo>
                      <a:pt x="3541020" y="0"/>
                    </a:lnTo>
                    <a:lnTo>
                      <a:pt x="3541020" y="558003"/>
                    </a:lnTo>
                    <a:lnTo>
                      <a:pt x="0" y="558003"/>
                    </a:lnTo>
                    <a:close/>
                  </a:path>
                </a:pathLst>
              </a:custGeom>
              <a:solidFill>
                <a:srgbClr val="0AB0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3541020" cy="596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71988" y="370351"/>
              <a:ext cx="18296747" cy="187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FESTA DA EUCARISTIA I  </a:t>
              </a:r>
            </a:p>
            <a:p>
              <a:pPr algn="l">
                <a:lnSpc>
                  <a:spcPts val="3761"/>
                </a:lnSpc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3.º ano - Grupo Marta (15) + Grupo Fátima Garcia (13); sem catecúmenos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Quinta-feira, 4 de junho, 09h30 (Solenidade do Corpo de Deus)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6864"/>
            <a:ext cx="15013745" cy="85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2"/>
              </a:lnSpc>
              <a:spcBef>
                <a:spcPct val="0"/>
              </a:spcBef>
            </a:pPr>
            <a:r>
              <a:rPr lang="en-US" sz="4952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FESTAS E CELEBRAÇÕES DA CATEQUESE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18902" y="2269485"/>
            <a:ext cx="13851551" cy="2070296"/>
            <a:chOff x="0" y="0"/>
            <a:chExt cx="18468735" cy="276039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926416" cy="2760395"/>
              <a:chOff x="0" y="0"/>
              <a:chExt cx="3541020" cy="54526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41020" cy="545263"/>
              </a:xfrm>
              <a:custGeom>
                <a:avLst/>
                <a:gdLst/>
                <a:ahLst/>
                <a:cxnLst/>
                <a:rect l="l" t="t" r="r" b="b"/>
                <a:pathLst>
                  <a:path w="3541020" h="545263">
                    <a:moveTo>
                      <a:pt x="0" y="0"/>
                    </a:moveTo>
                    <a:lnTo>
                      <a:pt x="3541020" y="0"/>
                    </a:lnTo>
                    <a:lnTo>
                      <a:pt x="3541020" y="545263"/>
                    </a:lnTo>
                    <a:lnTo>
                      <a:pt x="0" y="545263"/>
                    </a:lnTo>
                    <a:close/>
                  </a:path>
                </a:pathLst>
              </a:custGeom>
              <a:solidFill>
                <a:srgbClr val="0AB0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541020" cy="5833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71988" y="370351"/>
              <a:ext cx="18296747" cy="187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Festa da Eucaristia II</a:t>
              </a:r>
            </a:p>
            <a:p>
              <a:pPr algn="l">
                <a:lnSpc>
                  <a:spcPts val="3761"/>
                </a:lnSpc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Grupo Estrela (17) e Grupo Ana Cristina (13); sem catecúmenos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Domingo, 7 de junho, 09h30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8902" y="4695351"/>
            <a:ext cx="13851551" cy="2070296"/>
            <a:chOff x="0" y="0"/>
            <a:chExt cx="18468735" cy="276039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7926416" cy="2760395"/>
              <a:chOff x="0" y="0"/>
              <a:chExt cx="3541020" cy="54526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541020" cy="545263"/>
              </a:xfrm>
              <a:custGeom>
                <a:avLst/>
                <a:gdLst/>
                <a:ahLst/>
                <a:cxnLst/>
                <a:rect l="l" t="t" r="r" b="b"/>
                <a:pathLst>
                  <a:path w="3541020" h="545263">
                    <a:moveTo>
                      <a:pt x="0" y="0"/>
                    </a:moveTo>
                    <a:lnTo>
                      <a:pt x="3541020" y="0"/>
                    </a:lnTo>
                    <a:lnTo>
                      <a:pt x="3541020" y="545263"/>
                    </a:lnTo>
                    <a:lnTo>
                      <a:pt x="0" y="545263"/>
                    </a:lnTo>
                    <a:close/>
                  </a:path>
                </a:pathLst>
              </a:custGeom>
              <a:solidFill>
                <a:srgbClr val="0AB0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541020" cy="5833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71988" y="370351"/>
              <a:ext cx="18296747" cy="187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Festa da Eucaristia III</a:t>
              </a:r>
            </a:p>
            <a:p>
              <a:pPr algn="l">
                <a:lnSpc>
                  <a:spcPts val="3761"/>
                </a:lnSpc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13 Catecúmenos + 2 não catecúmenos do Grupo Assunção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Sábado, 20 de junho, 15h45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8902" y="7118072"/>
            <a:ext cx="13444812" cy="2633635"/>
            <a:chOff x="0" y="0"/>
            <a:chExt cx="3541020" cy="6936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41020" cy="693632"/>
            </a:xfrm>
            <a:custGeom>
              <a:avLst/>
              <a:gdLst/>
              <a:ahLst/>
              <a:cxnLst/>
              <a:rect l="l" t="t" r="r" b="b"/>
              <a:pathLst>
                <a:path w="3541020" h="693632">
                  <a:moveTo>
                    <a:pt x="0" y="0"/>
                  </a:moveTo>
                  <a:lnTo>
                    <a:pt x="3541020" y="0"/>
                  </a:lnTo>
                  <a:lnTo>
                    <a:pt x="3541020" y="693632"/>
                  </a:lnTo>
                  <a:lnTo>
                    <a:pt x="0" y="693632"/>
                  </a:lnTo>
                  <a:close/>
                </a:path>
              </a:pathLst>
            </a:custGeom>
            <a:solidFill>
              <a:srgbClr val="0AB0B9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541020" cy="731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47893" y="7381548"/>
            <a:ext cx="6796785" cy="1893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1"/>
              </a:lnSpc>
            </a:pPr>
            <a:r>
              <a:rPr lang="en-US" sz="2686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Festa da Palavra | 4.º ano</a:t>
            </a:r>
          </a:p>
          <a:p>
            <a:pPr algn="l">
              <a:lnSpc>
                <a:spcPts val="3761"/>
              </a:lnSpc>
              <a:spcBef>
                <a:spcPct val="0"/>
              </a:spcBef>
            </a:pPr>
            <a:r>
              <a:rPr lang="en-US" sz="268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Sábado, 24 de janeiro, 15h45</a:t>
            </a:r>
          </a:p>
          <a:p>
            <a:pPr algn="l">
              <a:lnSpc>
                <a:spcPts val="3761"/>
              </a:lnSpc>
              <a:spcBef>
                <a:spcPct val="0"/>
              </a:spcBef>
            </a:pPr>
            <a:r>
              <a:rPr lang="en-US" sz="268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Sábado, 24 de janeiro, 19h00 (com CNE)</a:t>
            </a:r>
          </a:p>
          <a:p>
            <a:pPr algn="l">
              <a:lnSpc>
                <a:spcPts val="3761"/>
              </a:lnSpc>
              <a:spcBef>
                <a:spcPct val="0"/>
              </a:spcBef>
            </a:pPr>
            <a:r>
              <a:rPr lang="en-US" sz="268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Domingo, 25 janeiro, 11h00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22171" y="8173735"/>
            <a:ext cx="6796785" cy="46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1"/>
              </a:lnSpc>
              <a:spcBef>
                <a:spcPct val="0"/>
              </a:spcBef>
            </a:pPr>
            <a:r>
              <a:rPr lang="en-US" sz="268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Domingo da Palavra de Deus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7789595" y="7693129"/>
            <a:ext cx="0" cy="156517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6864"/>
            <a:ext cx="15013745" cy="85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2"/>
              </a:lnSpc>
              <a:spcBef>
                <a:spcPct val="0"/>
              </a:spcBef>
            </a:pPr>
            <a:r>
              <a:rPr lang="en-US" sz="4952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FESTAS E CELEBRAÇÕES DA CATEQUESE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7273" y="2184167"/>
            <a:ext cx="14632301" cy="2711447"/>
            <a:chOff x="0" y="0"/>
            <a:chExt cx="19509735" cy="361526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926416" cy="3511513"/>
              <a:chOff x="0" y="0"/>
              <a:chExt cx="3541020" cy="69363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41020" cy="693632"/>
              </a:xfrm>
              <a:custGeom>
                <a:avLst/>
                <a:gdLst/>
                <a:ahLst/>
                <a:cxnLst/>
                <a:rect l="l" t="t" r="r" b="b"/>
                <a:pathLst>
                  <a:path w="3541020" h="693632">
                    <a:moveTo>
                      <a:pt x="0" y="0"/>
                    </a:moveTo>
                    <a:lnTo>
                      <a:pt x="3541020" y="0"/>
                    </a:lnTo>
                    <a:lnTo>
                      <a:pt x="3541020" y="693632"/>
                    </a:lnTo>
                    <a:lnTo>
                      <a:pt x="0" y="693632"/>
                    </a:lnTo>
                    <a:close/>
                  </a:path>
                </a:pathLst>
              </a:custGeom>
              <a:solidFill>
                <a:srgbClr val="0AB0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541020" cy="7317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14985" y="474101"/>
              <a:ext cx="9062379" cy="314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Festa da Esperança | 5.º ano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Sábado, 16 de maio, 15h45 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Sábado, 16 de maio, 19h00 (com CNE)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Domingo, 17 de maio, 11h00 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endParaRPr lang="en-US" sz="268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447356" y="1530350"/>
              <a:ext cx="9062379" cy="60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Domingo da Ascensão do Senhor</a:t>
              </a:r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9603921" y="870492"/>
              <a:ext cx="0" cy="2086895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7273" y="5143500"/>
            <a:ext cx="13851551" cy="1699447"/>
            <a:chOff x="0" y="0"/>
            <a:chExt cx="18468735" cy="226592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7926416" cy="2265929"/>
              <a:chOff x="0" y="0"/>
              <a:chExt cx="3541020" cy="44759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541020" cy="447591"/>
              </a:xfrm>
              <a:custGeom>
                <a:avLst/>
                <a:gdLst/>
                <a:ahLst/>
                <a:cxnLst/>
                <a:rect l="l" t="t" r="r" b="b"/>
                <a:pathLst>
                  <a:path w="3541020" h="447591">
                    <a:moveTo>
                      <a:pt x="0" y="0"/>
                    </a:moveTo>
                    <a:lnTo>
                      <a:pt x="3541020" y="0"/>
                    </a:lnTo>
                    <a:lnTo>
                      <a:pt x="3541020" y="447591"/>
                    </a:lnTo>
                    <a:lnTo>
                      <a:pt x="0" y="447591"/>
                    </a:lnTo>
                    <a:close/>
                  </a:path>
                </a:pathLst>
              </a:custGeom>
              <a:solidFill>
                <a:srgbClr val="0AB0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3541020" cy="4856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71988" y="370351"/>
              <a:ext cx="18296747" cy="1236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Entrega do Credo | 6.º ano e catecúmenos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Sábado, 7 de março, 19h00, Missa vespertina adicional (III Domingo da Quaresma)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7273" y="7263013"/>
            <a:ext cx="13851551" cy="1699447"/>
            <a:chOff x="0" y="0"/>
            <a:chExt cx="18468735" cy="226592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926416" cy="2265929"/>
              <a:chOff x="0" y="0"/>
              <a:chExt cx="3541020" cy="44759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541020" cy="447591"/>
              </a:xfrm>
              <a:custGeom>
                <a:avLst/>
                <a:gdLst/>
                <a:ahLst/>
                <a:cxnLst/>
                <a:rect l="l" t="t" r="r" b="b"/>
                <a:pathLst>
                  <a:path w="3541020" h="447591">
                    <a:moveTo>
                      <a:pt x="0" y="0"/>
                    </a:moveTo>
                    <a:lnTo>
                      <a:pt x="3541020" y="0"/>
                    </a:lnTo>
                    <a:lnTo>
                      <a:pt x="3541020" y="447591"/>
                    </a:lnTo>
                    <a:lnTo>
                      <a:pt x="0" y="447591"/>
                    </a:lnTo>
                    <a:close/>
                  </a:path>
                </a:pathLst>
              </a:custGeom>
              <a:solidFill>
                <a:srgbClr val="0AB0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541020" cy="4856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71988" y="370351"/>
              <a:ext cx="18296747" cy="187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Profissão de Fé | 6.º ano </a:t>
              </a:r>
            </a:p>
            <a:p>
              <a:pPr algn="l">
                <a:lnSpc>
                  <a:spcPts val="3761"/>
                </a:lnSpc>
              </a:pPr>
              <a:r>
                <a:rPr lang="en-US" sz="26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Domingo, 28 de junho, 09h30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endParaRPr lang="en-US" sz="268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9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2858" y="4255353"/>
            <a:ext cx="13851551" cy="1135111"/>
            <a:chOff x="0" y="0"/>
            <a:chExt cx="18468735" cy="151348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2E4D9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71988" y="370351"/>
              <a:ext cx="18296747" cy="60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Rito da Admissão e Entrega dos Evangelhos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2858" y="6183310"/>
            <a:ext cx="13851551" cy="1204885"/>
            <a:chOff x="0" y="0"/>
            <a:chExt cx="18468735" cy="160651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2E4D9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71988" y="370351"/>
              <a:ext cx="18296747" cy="1236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Rito da Eleição e Inscrição do Nome 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endParaRPr lang="en-US" sz="2686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52858" y="8093316"/>
            <a:ext cx="13851551" cy="1551009"/>
            <a:chOff x="0" y="0"/>
            <a:chExt cx="18468735" cy="206801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2E4D9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71988" y="196850"/>
              <a:ext cx="18296747" cy="187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Entrega do Símbolo da Fé </a:t>
              </a:r>
            </a:p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com catequizandos do 6.º ano</a:t>
              </a:r>
            </a:p>
            <a:p>
              <a:pPr algn="l">
                <a:lnSpc>
                  <a:spcPts val="3761"/>
                </a:lnSpc>
                <a:spcBef>
                  <a:spcPct val="0"/>
                </a:spcBef>
              </a:pPr>
              <a:endParaRPr lang="en-US" sz="2686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44000" y="4126158"/>
            <a:ext cx="13851551" cy="1264306"/>
            <a:chOff x="0" y="0"/>
            <a:chExt cx="18468735" cy="168574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1988" y="105833"/>
              <a:ext cx="18296747" cy="157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1"/>
                </a:lnSpc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Domingo, 11 de janeiro, 17h30 – Batismo do Senhor</a:t>
              </a:r>
            </a:p>
            <a:p>
              <a:pPr algn="l">
                <a:lnSpc>
                  <a:spcPts val="3201"/>
                </a:lnSpc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Igreja Paroquial da Senhora da Hora</a:t>
              </a:r>
            </a:p>
            <a:p>
              <a:pPr algn="l">
                <a:lnSpc>
                  <a:spcPts val="3201"/>
                </a:lnSpc>
                <a:spcBef>
                  <a:spcPct val="0"/>
                </a:spcBef>
              </a:pPr>
              <a:endParaRPr lang="en-US" sz="2286" b="1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00" y="6123889"/>
            <a:ext cx="13851551" cy="1264306"/>
            <a:chOff x="0" y="0"/>
            <a:chExt cx="18468735" cy="168574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71988" y="105833"/>
              <a:ext cx="18296747" cy="157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1"/>
                </a:lnSpc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Domingo, 22 de fevereiro, 17h00 </a:t>
              </a:r>
            </a:p>
            <a:p>
              <a:pPr algn="l">
                <a:lnSpc>
                  <a:spcPts val="3201"/>
                </a:lnSpc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Igreja Matriz de Guifões (com os 4 de Guifões)</a:t>
              </a:r>
            </a:p>
            <a:p>
              <a:pPr algn="l">
                <a:lnSpc>
                  <a:spcPts val="3201"/>
                </a:lnSpc>
                <a:spcBef>
                  <a:spcPct val="0"/>
                </a:spcBef>
              </a:pPr>
              <a:endParaRPr lang="en-US" sz="2286" b="1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144000" y="8123189"/>
            <a:ext cx="13851551" cy="1135111"/>
            <a:chOff x="0" y="0"/>
            <a:chExt cx="18468735" cy="1513482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71988" y="452232"/>
              <a:ext cx="18296747" cy="513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1"/>
                </a:lnSpc>
                <a:spcBef>
                  <a:spcPct val="0"/>
                </a:spcBef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Sábado, 7 de março, 19h00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24607" y="0"/>
            <a:ext cx="2411016" cy="3086100"/>
            <a:chOff x="0" y="0"/>
            <a:chExt cx="6350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" cy="812800"/>
            </a:xfrm>
            <a:custGeom>
              <a:avLst/>
              <a:gdLst/>
              <a:ahLst/>
              <a:cxnLst/>
              <a:rect l="l" t="t" r="r" b="b"/>
              <a:pathLst>
                <a:path w="635000" h="8128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6DA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637128" y="1354508"/>
            <a:ext cx="15013745" cy="158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2"/>
              </a:lnSpc>
            </a:pPr>
            <a:r>
              <a:rPr lang="en-US" sz="4952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Ritual de Iniciação Cristã </a:t>
            </a:r>
          </a:p>
          <a:p>
            <a:pPr algn="ctr">
              <a:lnSpc>
                <a:spcPts val="5672"/>
              </a:lnSpc>
              <a:spcBef>
                <a:spcPct val="0"/>
              </a:spcBef>
            </a:pPr>
            <a:r>
              <a:rPr lang="en-US" sz="4052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rPr>
              <a:t>(Senhora da Hora)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807016"/>
            <a:ext cx="2143284" cy="179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  <a:spcBef>
                <a:spcPct val="0"/>
              </a:spcBef>
            </a:pPr>
            <a:r>
              <a:rPr lang="en-US" sz="2044" b="1">
                <a:solidFill>
                  <a:srgbClr val="FF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13 CATECÚMENOS</a:t>
            </a:r>
          </a:p>
          <a:p>
            <a:pPr algn="ctr">
              <a:lnSpc>
                <a:spcPts val="2862"/>
              </a:lnSpc>
              <a:spcBef>
                <a:spcPct val="0"/>
              </a:spcBef>
            </a:pPr>
            <a:r>
              <a:rPr lang="en-US" sz="2044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ctr">
              <a:lnSpc>
                <a:spcPts val="2862"/>
              </a:lnSpc>
              <a:spcBef>
                <a:spcPct val="0"/>
              </a:spcBef>
            </a:pPr>
            <a:r>
              <a:rPr lang="en-US" sz="2044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DO 3.º ANO (7) </a:t>
            </a:r>
          </a:p>
          <a:p>
            <a:pPr algn="ctr">
              <a:lnSpc>
                <a:spcPts val="2862"/>
              </a:lnSpc>
              <a:spcBef>
                <a:spcPct val="0"/>
              </a:spcBef>
            </a:pPr>
            <a:r>
              <a:rPr lang="en-US" sz="2044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E DO GIC (6)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9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8902" y="5511062"/>
            <a:ext cx="13851551" cy="1135111"/>
            <a:chOff x="0" y="0"/>
            <a:chExt cx="18468735" cy="151348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2E4D9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71988" y="427585"/>
              <a:ext cx="18296747" cy="60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Ritos Preparatórios do Batismo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8902" y="7103373"/>
            <a:ext cx="13851551" cy="1400514"/>
            <a:chOff x="0" y="0"/>
            <a:chExt cx="18468735" cy="18673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2E4D9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71988" y="196850"/>
              <a:ext cx="18296747" cy="1670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Celebração do Batismo </a:t>
              </a:r>
            </a:p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 da Primeira Comunhão</a:t>
              </a:r>
            </a:p>
            <a:p>
              <a:pPr algn="l">
                <a:lnSpc>
                  <a:spcPts val="2501"/>
                </a:lnSpc>
                <a:spcBef>
                  <a:spcPct val="0"/>
                </a:spcBef>
              </a:pPr>
              <a:endParaRPr lang="en-US" sz="2686" b="1">
                <a:solidFill>
                  <a:srgbClr val="FEFFFF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88124" y="5511062"/>
            <a:ext cx="13851551" cy="1135111"/>
            <a:chOff x="0" y="0"/>
            <a:chExt cx="18468735" cy="151348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71988" y="204912"/>
              <a:ext cx="18296747" cy="104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1"/>
                </a:lnSpc>
                <a:spcBef>
                  <a:spcPct val="0"/>
                </a:spcBef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Domingo, 31 de maio, 17h00</a:t>
              </a:r>
            </a:p>
            <a:p>
              <a:pPr algn="l">
                <a:lnSpc>
                  <a:spcPts val="3201"/>
                </a:lnSpc>
                <a:spcBef>
                  <a:spcPct val="0"/>
                </a:spcBef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Igreja Paroquial da Senhora da Hora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88124" y="7160523"/>
            <a:ext cx="13851551" cy="1271291"/>
            <a:chOff x="0" y="0"/>
            <a:chExt cx="18468735" cy="169505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1988" y="115147"/>
              <a:ext cx="18296747" cy="157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1"/>
                </a:lnSpc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Sábado, 20 de junho, 15h30</a:t>
              </a:r>
            </a:p>
            <a:p>
              <a:pPr algn="l">
                <a:lnSpc>
                  <a:spcPts val="3201"/>
                </a:lnSpc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Igreja Paroquial da Senhora da Hora</a:t>
              </a:r>
            </a:p>
            <a:p>
              <a:pPr algn="l">
                <a:lnSpc>
                  <a:spcPts val="3201"/>
                </a:lnSpc>
                <a:spcBef>
                  <a:spcPct val="0"/>
                </a:spcBef>
              </a:pPr>
              <a:endParaRPr lang="en-US" sz="2286" b="1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18902" y="2003626"/>
            <a:ext cx="13851551" cy="1238589"/>
            <a:chOff x="0" y="0"/>
            <a:chExt cx="18468735" cy="165145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2E4D9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71988" y="196850"/>
              <a:ext cx="18296747" cy="1454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Entrega do Pai-Nosso </a:t>
              </a:r>
            </a:p>
            <a:p>
              <a:pPr algn="l">
                <a:lnSpc>
                  <a:spcPts val="2501"/>
                </a:lnSpc>
              </a:pPr>
              <a:r>
                <a:rPr lang="en-US" sz="1786">
                  <a:solidFill>
                    <a:srgbClr val="FE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(para quem não recebeu e em comum com catequizandos do 2.º)</a:t>
              </a:r>
            </a:p>
            <a:p>
              <a:pPr algn="l">
                <a:lnSpc>
                  <a:spcPts val="2501"/>
                </a:lnSpc>
                <a:spcBef>
                  <a:spcPct val="0"/>
                </a:spcBef>
              </a:pPr>
              <a:endParaRPr lang="en-US" sz="1786">
                <a:solidFill>
                  <a:srgbClr val="FEFFFF"/>
                </a:solidFill>
                <a:latin typeface="Museo Sans"/>
                <a:ea typeface="Museo Sans"/>
                <a:cs typeface="Museo Sans"/>
                <a:sym typeface="Museo San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688124" y="2003626"/>
            <a:ext cx="13851551" cy="1135111"/>
            <a:chOff x="0" y="0"/>
            <a:chExt cx="18468735" cy="1513482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71988" y="402627"/>
              <a:ext cx="18296747" cy="513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1"/>
                </a:lnSpc>
                <a:spcBef>
                  <a:spcPct val="0"/>
                </a:spcBef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Sábado, 21 de março,19h00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18902" y="3702945"/>
            <a:ext cx="13851551" cy="1135111"/>
            <a:chOff x="0" y="0"/>
            <a:chExt cx="18468735" cy="1513482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2E4D9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171988" y="427585"/>
              <a:ext cx="18296747" cy="601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2686" b="1">
                  <a:solidFill>
                    <a:srgbClr val="FE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Quinta-feira Santa – Lava-pés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688124" y="3702945"/>
            <a:ext cx="13851551" cy="1135111"/>
            <a:chOff x="0" y="0"/>
            <a:chExt cx="18468735" cy="1513482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10380443" cy="1513482"/>
              <a:chOff x="0" y="0"/>
              <a:chExt cx="2050458" cy="298959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050458" cy="298959"/>
              </a:xfrm>
              <a:custGeom>
                <a:avLst/>
                <a:gdLst/>
                <a:ahLst/>
                <a:cxnLst/>
                <a:rect l="l" t="t" r="r" b="b"/>
                <a:pathLst>
                  <a:path w="2050458" h="298959">
                    <a:moveTo>
                      <a:pt x="0" y="0"/>
                    </a:moveTo>
                    <a:lnTo>
                      <a:pt x="2050458" y="0"/>
                    </a:lnTo>
                    <a:lnTo>
                      <a:pt x="2050458" y="298959"/>
                    </a:lnTo>
                    <a:lnTo>
                      <a:pt x="0" y="2989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2050458" cy="33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71988" y="402627"/>
              <a:ext cx="18296747" cy="104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1"/>
                </a:lnSpc>
              </a:pPr>
              <a:r>
                <a:rPr lang="en-US" sz="2286" b="1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Quinta-feira Santa, 2 de abril, 21h30 na Sra da Hora</a:t>
              </a:r>
            </a:p>
            <a:p>
              <a:pPr algn="l">
                <a:lnSpc>
                  <a:spcPts val="3201"/>
                </a:lnSpc>
                <a:spcBef>
                  <a:spcPct val="0"/>
                </a:spcBef>
              </a:pPr>
              <a:endParaRPr lang="en-US" sz="2286" b="1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79177" y="6153540"/>
            <a:ext cx="5254268" cy="3769950"/>
            <a:chOff x="0" y="0"/>
            <a:chExt cx="7005691" cy="5026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005691" cy="5026600"/>
              <a:chOff x="0" y="0"/>
              <a:chExt cx="1245456" cy="8936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45456" cy="893618"/>
              </a:xfrm>
              <a:custGeom>
                <a:avLst/>
                <a:gdLst/>
                <a:ahLst/>
                <a:cxnLst/>
                <a:rect l="l" t="t" r="r" b="b"/>
                <a:pathLst>
                  <a:path w="1245456" h="893618">
                    <a:moveTo>
                      <a:pt x="0" y="0"/>
                    </a:moveTo>
                    <a:lnTo>
                      <a:pt x="1245456" y="0"/>
                    </a:lnTo>
                    <a:lnTo>
                      <a:pt x="1245456" y="893618"/>
                    </a:lnTo>
                    <a:lnTo>
                      <a:pt x="0" y="893618"/>
                    </a:lnTo>
                    <a:close/>
                  </a:path>
                </a:pathLst>
              </a:custGeom>
              <a:solidFill>
                <a:srgbClr val="D8BB41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245456" cy="9317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44786" y="486380"/>
              <a:ext cx="6316119" cy="4034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7"/>
                </a:lnSpc>
              </a:pPr>
              <a:r>
                <a:rPr lang="en-US" sz="3399" b="1" spc="-220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Pôr a pessoa não apenas «em contacto», </a:t>
              </a:r>
            </a:p>
            <a:p>
              <a:pPr algn="l">
                <a:lnSpc>
                  <a:spcPts val="4147"/>
                </a:lnSpc>
              </a:pPr>
              <a:r>
                <a:rPr lang="en-US" sz="3399" b="1" spc="-220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mas em comunhão, </a:t>
              </a:r>
            </a:p>
            <a:p>
              <a:pPr algn="l">
                <a:lnSpc>
                  <a:spcPts val="4147"/>
                </a:lnSpc>
              </a:pPr>
              <a:r>
                <a:rPr lang="en-US" sz="3399" b="1" spc="-220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em intimidade </a:t>
              </a:r>
            </a:p>
            <a:p>
              <a:pPr algn="l">
                <a:lnSpc>
                  <a:spcPts val="4147"/>
                </a:lnSpc>
              </a:pPr>
              <a:r>
                <a:rPr lang="en-US" sz="3399" b="1" spc="-220">
                  <a:solidFill>
                    <a:srgbClr val="00306D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com Jesus Cristo. </a:t>
              </a:r>
            </a:p>
            <a:p>
              <a:pPr algn="r">
                <a:lnSpc>
                  <a:spcPts val="3172"/>
                </a:lnSpc>
              </a:pPr>
              <a:r>
                <a:rPr lang="en-US" sz="2600" spc="-169">
                  <a:solidFill>
                    <a:srgbClr val="00306D"/>
                  </a:solidFill>
                  <a:latin typeface="Museo Sans"/>
                  <a:ea typeface="Museo Sans"/>
                  <a:cs typeface="Museo Sans"/>
                  <a:sym typeface="Museo Sans"/>
                </a:rPr>
                <a:t>DC2020, N.º 75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05409" y="2025492"/>
            <a:ext cx="4556907" cy="7897997"/>
            <a:chOff x="0" y="0"/>
            <a:chExt cx="6075876" cy="1053066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075876" cy="10530663"/>
              <a:chOff x="0" y="0"/>
              <a:chExt cx="1110743" cy="192513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10743" cy="1925131"/>
              </a:xfrm>
              <a:custGeom>
                <a:avLst/>
                <a:gdLst/>
                <a:ahLst/>
                <a:cxnLst/>
                <a:rect l="l" t="t" r="r" b="b"/>
                <a:pathLst>
                  <a:path w="1110743" h="1925131">
                    <a:moveTo>
                      <a:pt x="0" y="0"/>
                    </a:moveTo>
                    <a:lnTo>
                      <a:pt x="1110743" y="0"/>
                    </a:lnTo>
                    <a:lnTo>
                      <a:pt x="1110743" y="1925131"/>
                    </a:lnTo>
                    <a:lnTo>
                      <a:pt x="0" y="1925131"/>
                    </a:lnTo>
                    <a:close/>
                  </a:path>
                </a:pathLst>
              </a:custGeom>
              <a:solidFill>
                <a:srgbClr val="41758C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110743" cy="19632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45886" y="449785"/>
              <a:ext cx="5584103" cy="9528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No início </a:t>
              </a:r>
            </a:p>
            <a:p>
              <a:pPr algn="ctr">
                <a:lnSpc>
                  <a:spcPts val="391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do ser cristão</a:t>
              </a:r>
            </a:p>
            <a:p>
              <a:pPr algn="ctr">
                <a:lnSpc>
                  <a:spcPts val="391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 não há uma decisão ética ou uma </a:t>
              </a:r>
            </a:p>
            <a:p>
              <a:pPr algn="ctr">
                <a:lnSpc>
                  <a:spcPts val="391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grande ideia, </a:t>
              </a:r>
            </a:p>
            <a:p>
              <a:pPr algn="ctr">
                <a:lnSpc>
                  <a:spcPts val="391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mas o encontro com um acontecimento, </a:t>
              </a:r>
            </a:p>
            <a:p>
              <a:pPr algn="ctr">
                <a:lnSpc>
                  <a:spcPts val="391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com uma Pessoa </a:t>
              </a:r>
            </a:p>
            <a:p>
              <a:pPr algn="ctr">
                <a:lnSpc>
                  <a:spcPts val="391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[Jesus Cristo] </a:t>
              </a:r>
            </a:p>
            <a:p>
              <a:pPr algn="ctr">
                <a:lnSpc>
                  <a:spcPts val="468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que dá à vida um novo horizonte </a:t>
              </a:r>
            </a:p>
            <a:p>
              <a:pPr algn="ctr">
                <a:lnSpc>
                  <a:spcPts val="468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e, desta forma, </a:t>
              </a:r>
            </a:p>
            <a:p>
              <a:pPr algn="ctr">
                <a:lnSpc>
                  <a:spcPts val="4685"/>
                </a:lnSpc>
              </a:pPr>
              <a:r>
                <a:rPr lang="en-US" sz="3209" b="1" spc="-208">
                  <a:solidFill>
                    <a:srgbClr val="FFFFFF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um rumo decisivo! </a:t>
              </a:r>
            </a:p>
            <a:p>
              <a:pPr algn="ctr">
                <a:lnSpc>
                  <a:spcPts val="3123"/>
                </a:lnSpc>
              </a:pPr>
              <a:r>
                <a:rPr lang="en-US" sz="2139" spc="-139">
                  <a:solidFill>
                    <a:srgbClr val="FFFFFF"/>
                  </a:solidFill>
                  <a:latin typeface="Museo Sans"/>
                  <a:ea typeface="Museo Sans"/>
                  <a:cs typeface="Museo Sans"/>
                  <a:sym typeface="Museo Sans"/>
                </a:rPr>
                <a:t>BENTO XVI, DEUS CARITAS EST, N.º 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08982" y="2392747"/>
            <a:ext cx="4394657" cy="3058364"/>
            <a:chOff x="0" y="0"/>
            <a:chExt cx="5859543" cy="407781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859543" cy="4077819"/>
              <a:chOff x="0" y="0"/>
              <a:chExt cx="1041697" cy="72494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41696" cy="724946"/>
              </a:xfrm>
              <a:custGeom>
                <a:avLst/>
                <a:gdLst/>
                <a:ahLst/>
                <a:cxnLst/>
                <a:rect l="l" t="t" r="r" b="b"/>
                <a:pathLst>
                  <a:path w="1041696" h="724946">
                    <a:moveTo>
                      <a:pt x="0" y="0"/>
                    </a:moveTo>
                    <a:lnTo>
                      <a:pt x="1041696" y="0"/>
                    </a:lnTo>
                    <a:lnTo>
                      <a:pt x="1041696" y="724946"/>
                    </a:lnTo>
                    <a:lnTo>
                      <a:pt x="0" y="724946"/>
                    </a:lnTo>
                    <a:close/>
                  </a:path>
                </a:pathLst>
              </a:custGeom>
              <a:solidFill>
                <a:srgbClr val="0AB1B9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041697" cy="7630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88078" y="450969"/>
              <a:ext cx="5283386" cy="3275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25"/>
                </a:lnSpc>
                <a:spcBef>
                  <a:spcPct val="0"/>
                </a:spcBef>
              </a:pPr>
              <a:r>
                <a:rPr lang="en-US" sz="3299" b="1" spc="-214">
                  <a:solidFill>
                    <a:srgbClr val="000000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A catequese envolve a pessoa toda: </a:t>
              </a:r>
            </a:p>
            <a:p>
              <a:pPr algn="ctr">
                <a:lnSpc>
                  <a:spcPts val="4025"/>
                </a:lnSpc>
                <a:spcBef>
                  <a:spcPct val="0"/>
                </a:spcBef>
              </a:pPr>
              <a:r>
                <a:rPr lang="en-US" sz="3299" b="1" spc="-214">
                  <a:solidFill>
                    <a:srgbClr val="000000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coração, mente </a:t>
              </a:r>
            </a:p>
            <a:p>
              <a:pPr algn="ctr">
                <a:lnSpc>
                  <a:spcPts val="4025"/>
                </a:lnSpc>
                <a:spcBef>
                  <a:spcPct val="0"/>
                </a:spcBef>
              </a:pPr>
              <a:r>
                <a:rPr lang="en-US" sz="3299" b="1" spc="-214">
                  <a:solidFill>
                    <a:srgbClr val="000000"/>
                  </a:solidFill>
                  <a:latin typeface="Museo Sans Bold"/>
                  <a:ea typeface="Museo Sans Bold"/>
                  <a:cs typeface="Museo Sans Bold"/>
                  <a:sym typeface="Museo Sans Bold"/>
                </a:rPr>
                <a:t>e sentidos.</a:t>
              </a:r>
            </a:p>
            <a:p>
              <a:pPr algn="ctr">
                <a:lnSpc>
                  <a:spcPts val="3467"/>
                </a:lnSpc>
                <a:spcBef>
                  <a:spcPct val="0"/>
                </a:spcBef>
              </a:pPr>
              <a:r>
                <a:rPr lang="en-US" sz="2841" spc="-184">
                  <a:solidFill>
                    <a:srgbClr val="000000"/>
                  </a:solidFill>
                  <a:latin typeface="Museo Sans"/>
                  <a:ea typeface="Museo Sans"/>
                  <a:cs typeface="Museo Sans"/>
                  <a:sym typeface="Museo Sans"/>
                </a:rPr>
                <a:t>DC2020, n.º 75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3670985"/>
            <a:ext cx="5503545" cy="8229600"/>
          </a:xfrm>
          <a:custGeom>
            <a:avLst/>
            <a:gdLst/>
            <a:ahLst/>
            <a:cxnLst/>
            <a:rect l="l" t="t" r="r" b="b"/>
            <a:pathLst>
              <a:path w="5503545" h="8229600">
                <a:moveTo>
                  <a:pt x="0" y="0"/>
                </a:moveTo>
                <a:lnTo>
                  <a:pt x="5503545" y="0"/>
                </a:lnTo>
                <a:lnTo>
                  <a:pt x="55035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8" name="Freeform 18"/>
          <p:cNvSpPr/>
          <p:nvPr/>
        </p:nvSpPr>
        <p:spPr>
          <a:xfrm>
            <a:off x="701524" y="1390974"/>
            <a:ext cx="6377653" cy="2280011"/>
          </a:xfrm>
          <a:custGeom>
            <a:avLst/>
            <a:gdLst/>
            <a:ahLst/>
            <a:cxnLst/>
            <a:rect l="l" t="t" r="r" b="b"/>
            <a:pathLst>
              <a:path w="6377653" h="2280011">
                <a:moveTo>
                  <a:pt x="0" y="0"/>
                </a:moveTo>
                <a:lnTo>
                  <a:pt x="6377653" y="0"/>
                </a:lnTo>
                <a:lnTo>
                  <a:pt x="6377653" y="2280011"/>
                </a:lnTo>
                <a:lnTo>
                  <a:pt x="0" y="2280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TextBox 19"/>
          <p:cNvSpPr txBox="1"/>
          <p:nvPr/>
        </p:nvSpPr>
        <p:spPr>
          <a:xfrm>
            <a:off x="1028700" y="348031"/>
            <a:ext cx="15735300" cy="1320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68"/>
              </a:lnSpc>
            </a:pPr>
            <a:r>
              <a:rPr lang="en-US" sz="8744" b="1" spc="-568" dirty="0">
                <a:solidFill>
                  <a:srgbClr val="006DA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3. FINALIDADES DA CATEQUESE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148210" cy="3267116"/>
            <a:chOff x="0" y="0"/>
            <a:chExt cx="625881" cy="17808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881" cy="1780882"/>
            </a:xfrm>
            <a:custGeom>
              <a:avLst/>
              <a:gdLst/>
              <a:ahLst/>
              <a:cxnLst/>
              <a:rect l="l" t="t" r="r" b="b"/>
              <a:pathLst>
                <a:path w="625881" h="1780882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E7941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25565" y="1132877"/>
            <a:ext cx="14333735" cy="884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Senhor, inspira-nos a darmos tudo por tudo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pelo crescimento do Teu Reino,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na nossa amada Diocese do Porto,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para que ela cresça e apareça sempre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como Igreja unida e reunida,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sinodal e missionária,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em conversão e em formação permanente,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de braços abertos ao mundo, próxima de todos,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sobretudo dos pobres e dos que mais sofrem. 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19475F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3609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0760116" y="1225643"/>
            <a:ext cx="6017895" cy="8229600"/>
          </a:xfrm>
          <a:custGeom>
            <a:avLst/>
            <a:gdLst/>
            <a:ahLst/>
            <a:cxnLst/>
            <a:rect l="l" t="t" r="r" b="b"/>
            <a:pathLst>
              <a:path w="6017895" h="8229600">
                <a:moveTo>
                  <a:pt x="0" y="0"/>
                </a:moveTo>
                <a:lnTo>
                  <a:pt x="6017895" y="0"/>
                </a:lnTo>
                <a:lnTo>
                  <a:pt x="60178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804982" y="952500"/>
            <a:ext cx="8431113" cy="702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A iniciação na vida cristã 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é um processo 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que deve integrar a existência 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nos seus vários aspetos: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capacitar gradualmente 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para a relação com o Senhor Jesus, 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tornar as pessoas confiantes 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na escuta da Palavra, 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desejosas de viver a oração </a:t>
            </a:r>
          </a:p>
          <a:p>
            <a:pPr algn="l">
              <a:lnSpc>
                <a:spcPts val="5587"/>
              </a:lnSpc>
              <a:spcBef>
                <a:spcPct val="0"/>
              </a:spcBef>
            </a:pPr>
            <a:r>
              <a:rPr lang="en-US" sz="3991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 de agir na caridade.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4982" y="8522131"/>
            <a:ext cx="5454122" cy="422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  <a:spcBef>
                <a:spcPct val="0"/>
              </a:spcBef>
            </a:pPr>
            <a:r>
              <a:rPr lang="en-US" sz="2476">
                <a:solidFill>
                  <a:srgbClr val="3F748D"/>
                </a:solidFill>
                <a:latin typeface="Museo Sans"/>
                <a:ea typeface="Museo Sans"/>
                <a:cs typeface="Museo Sans"/>
                <a:sym typeface="Museo Sans"/>
              </a:rPr>
              <a:t>Leão XIV, Discurso, 19.09.2025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325971"/>
            <a:ext cx="13398374" cy="6932329"/>
            <a:chOff x="0" y="0"/>
            <a:chExt cx="3175911" cy="16432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5911" cy="1643219"/>
            </a:xfrm>
            <a:custGeom>
              <a:avLst/>
              <a:gdLst/>
              <a:ahLst/>
              <a:cxnLst/>
              <a:rect l="l" t="t" r="r" b="b"/>
              <a:pathLst>
                <a:path w="3175911" h="1643219">
                  <a:moveTo>
                    <a:pt x="0" y="0"/>
                  </a:moveTo>
                  <a:lnTo>
                    <a:pt x="3175911" y="0"/>
                  </a:lnTo>
                  <a:lnTo>
                    <a:pt x="3175911" y="1643219"/>
                  </a:lnTo>
                  <a:lnTo>
                    <a:pt x="0" y="1643219"/>
                  </a:lnTo>
                  <a:close/>
                </a:path>
              </a:pathLst>
            </a:custGeom>
            <a:solidFill>
              <a:srgbClr val="70AC44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175911" cy="1690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21764" y="2182880"/>
            <a:ext cx="8553161" cy="8104120"/>
          </a:xfrm>
          <a:custGeom>
            <a:avLst/>
            <a:gdLst/>
            <a:ahLst/>
            <a:cxnLst/>
            <a:rect l="l" t="t" r="r" b="b"/>
            <a:pathLst>
              <a:path w="8553161" h="8104120">
                <a:moveTo>
                  <a:pt x="0" y="0"/>
                </a:moveTo>
                <a:lnTo>
                  <a:pt x="8553161" y="0"/>
                </a:lnTo>
                <a:lnTo>
                  <a:pt x="8553161" y="8104120"/>
                </a:lnTo>
                <a:lnTo>
                  <a:pt x="0" y="810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339726" y="2678081"/>
            <a:ext cx="11095125" cy="618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3599" b="1" spc="-233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4.1 INTRODUZIR À VIDA COMUNITÁRIA</a:t>
            </a:r>
          </a:p>
          <a:p>
            <a:pPr algn="l">
              <a:lnSpc>
                <a:spcPts val="4025"/>
              </a:lnSpc>
            </a:pPr>
            <a:endParaRPr lang="en-US" sz="3599" b="1" spc="-233" dirty="0">
              <a:solidFill>
                <a:srgbClr val="000000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5381"/>
              </a:lnSpc>
            </a:pP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Descobrir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Igreja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como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família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e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comunidade</a:t>
            </a:r>
            <a:endParaRPr lang="en-US" sz="3899" spc="-25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381"/>
              </a:lnSpc>
            </a:pP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Integrar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-se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nesta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família</a:t>
            </a:r>
            <a:endParaRPr lang="en-US" sz="3899" spc="-25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381"/>
              </a:lnSpc>
            </a:pP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Sentir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-se «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casa» e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membro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ativo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comunidade</a:t>
            </a:r>
            <a:endParaRPr lang="en-US" sz="3899" spc="-25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381"/>
              </a:lnSpc>
            </a:pP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Participar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vida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comunidade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cristã</a:t>
            </a:r>
            <a:endParaRPr lang="en-US" sz="3899" spc="-25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381"/>
              </a:lnSpc>
            </a:pP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 Igreja é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Mãe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Não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é «baby sitter»</a:t>
            </a:r>
          </a:p>
          <a:p>
            <a:pPr algn="l">
              <a:lnSpc>
                <a:spcPts val="5381"/>
              </a:lnSpc>
            </a:pP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Os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pais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devem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colaborar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edificação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899" spc="-25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comunidade</a:t>
            </a: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</a:p>
          <a:p>
            <a:pPr algn="l">
              <a:lnSpc>
                <a:spcPts val="4002"/>
              </a:lnSpc>
            </a:pPr>
            <a:r>
              <a:rPr lang="en-US" sz="2900" spc="-18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CF. DC2020, 88-89</a:t>
            </a:r>
          </a:p>
          <a:p>
            <a:pPr algn="l">
              <a:lnSpc>
                <a:spcPts val="3369"/>
              </a:lnSpc>
            </a:pPr>
            <a:endParaRPr lang="en-US" sz="2900" spc="-188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3646" y="516517"/>
            <a:ext cx="14651868" cy="135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0"/>
              </a:lnSpc>
            </a:pPr>
            <a:r>
              <a:rPr lang="en-US" sz="8844" b="1" spc="-574" dirty="0">
                <a:solidFill>
                  <a:srgbClr val="737373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4. TAREFAS DA CATEQUESE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87830"/>
            <a:ext cx="14459495" cy="5277335"/>
            <a:chOff x="0" y="0"/>
            <a:chExt cx="3427436" cy="1250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7436" cy="1250924"/>
            </a:xfrm>
            <a:custGeom>
              <a:avLst/>
              <a:gdLst/>
              <a:ahLst/>
              <a:cxnLst/>
              <a:rect l="l" t="t" r="r" b="b"/>
              <a:pathLst>
                <a:path w="3427436" h="1250924">
                  <a:moveTo>
                    <a:pt x="0" y="0"/>
                  </a:moveTo>
                  <a:lnTo>
                    <a:pt x="3427436" y="0"/>
                  </a:lnTo>
                  <a:lnTo>
                    <a:pt x="3427436" y="1250924"/>
                  </a:lnTo>
                  <a:lnTo>
                    <a:pt x="0" y="1250924"/>
                  </a:lnTo>
                  <a:close/>
                </a:path>
              </a:pathLst>
            </a:custGeom>
            <a:solidFill>
              <a:srgbClr val="EFA268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27436" cy="129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55428" y="3587830"/>
            <a:ext cx="7232572" cy="6699170"/>
          </a:xfrm>
          <a:custGeom>
            <a:avLst/>
            <a:gdLst/>
            <a:ahLst/>
            <a:cxnLst/>
            <a:rect l="l" t="t" r="r" b="b"/>
            <a:pathLst>
              <a:path w="7232572" h="6699170">
                <a:moveTo>
                  <a:pt x="0" y="0"/>
                </a:moveTo>
                <a:lnTo>
                  <a:pt x="7232572" y="0"/>
                </a:lnTo>
                <a:lnTo>
                  <a:pt x="7232572" y="6699170"/>
                </a:lnTo>
                <a:lnTo>
                  <a:pt x="0" y="6699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1908465" y="-848219"/>
            <a:ext cx="6379535" cy="4114800"/>
          </a:xfrm>
          <a:custGeom>
            <a:avLst/>
            <a:gdLst/>
            <a:ahLst/>
            <a:cxnLst/>
            <a:rect l="l" t="t" r="r" b="b"/>
            <a:pathLst>
              <a:path w="6379535" h="4114800">
                <a:moveTo>
                  <a:pt x="0" y="0"/>
                </a:moveTo>
                <a:lnTo>
                  <a:pt x="6379535" y="0"/>
                </a:lnTo>
                <a:lnTo>
                  <a:pt x="6379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663646" y="4273706"/>
            <a:ext cx="11095125" cy="44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3599" b="1" spc="-233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4.2 LEVAR AO CONHECIMENTO (EXPERIÊNCIA) DA FÉ: </a:t>
            </a:r>
          </a:p>
          <a:p>
            <a:pPr algn="l">
              <a:lnSpc>
                <a:spcPts val="4391"/>
              </a:lnSpc>
            </a:pPr>
            <a:endParaRPr lang="en-US" sz="3599" b="1" spc="-233" dirty="0">
              <a:solidFill>
                <a:srgbClr val="000000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5489"/>
              </a:lnSpc>
            </a:pPr>
            <a:r>
              <a:rPr lang="en-US" sz="4499" spc="-292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Favorecer</a:t>
            </a:r>
            <a:r>
              <a:rPr lang="en-US" sz="4499" spc="-292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o </a:t>
            </a:r>
            <a:r>
              <a:rPr lang="en-US" sz="4499" spc="-292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conhecimento</a:t>
            </a:r>
            <a:r>
              <a:rPr lang="en-US" sz="4499" spc="-292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5489"/>
              </a:lnSpc>
            </a:pPr>
            <a:r>
              <a:rPr lang="en-US" sz="4499" spc="-292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 o </a:t>
            </a:r>
            <a:r>
              <a:rPr lang="en-US" sz="4499" spc="-292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aprofundamento</a:t>
            </a:r>
            <a:r>
              <a:rPr lang="en-US" sz="4499" spc="-292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4499" spc="-292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mensagem</a:t>
            </a:r>
            <a:r>
              <a:rPr lang="en-US" sz="4499" spc="-292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499" spc="-292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cristã</a:t>
            </a:r>
            <a:r>
              <a:rPr lang="en-US" sz="4499" spc="-292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</a:p>
          <a:p>
            <a:pPr algn="l">
              <a:lnSpc>
                <a:spcPts val="5489"/>
              </a:lnSpc>
            </a:pPr>
            <a:endParaRPr lang="en-US" sz="4499" spc="-292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757"/>
              </a:lnSpc>
            </a:pPr>
            <a:r>
              <a:rPr lang="en-US" sz="3899" spc="-25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DC2020, 80</a:t>
            </a:r>
          </a:p>
          <a:p>
            <a:pPr algn="l">
              <a:lnSpc>
                <a:spcPts val="4611"/>
              </a:lnSpc>
            </a:pPr>
            <a:endParaRPr lang="en-US" sz="3899" spc="-25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8" name="Freeform 8"/>
          <p:cNvSpPr/>
          <p:nvPr/>
        </p:nvSpPr>
        <p:spPr>
          <a:xfrm rot="4515287">
            <a:off x="-388260" y="-1382540"/>
            <a:ext cx="6379535" cy="4114800"/>
          </a:xfrm>
          <a:custGeom>
            <a:avLst/>
            <a:gdLst/>
            <a:ahLst/>
            <a:cxnLst/>
            <a:rect l="l" t="t" r="r" b="b"/>
            <a:pathLst>
              <a:path w="6379535" h="4114800">
                <a:moveTo>
                  <a:pt x="0" y="0"/>
                </a:moveTo>
                <a:lnTo>
                  <a:pt x="6379534" y="0"/>
                </a:lnTo>
                <a:lnTo>
                  <a:pt x="6379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 rot="-9428696">
            <a:off x="5209433" y="-48684"/>
            <a:ext cx="6379535" cy="4114800"/>
          </a:xfrm>
          <a:custGeom>
            <a:avLst/>
            <a:gdLst/>
            <a:ahLst/>
            <a:cxnLst/>
            <a:rect l="l" t="t" r="r" b="b"/>
            <a:pathLst>
              <a:path w="6379535" h="4114800">
                <a:moveTo>
                  <a:pt x="0" y="0"/>
                </a:moveTo>
                <a:lnTo>
                  <a:pt x="6379535" y="0"/>
                </a:lnTo>
                <a:lnTo>
                  <a:pt x="6379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1800" y="5143500"/>
            <a:ext cx="8034931" cy="5955893"/>
          </a:xfrm>
          <a:custGeom>
            <a:avLst/>
            <a:gdLst/>
            <a:ahLst/>
            <a:cxnLst/>
            <a:rect l="l" t="t" r="r" b="b"/>
            <a:pathLst>
              <a:path w="8034931" h="5955893">
                <a:moveTo>
                  <a:pt x="0" y="0"/>
                </a:moveTo>
                <a:lnTo>
                  <a:pt x="8034931" y="0"/>
                </a:lnTo>
                <a:lnTo>
                  <a:pt x="8034931" y="5955893"/>
                </a:lnTo>
                <a:lnTo>
                  <a:pt x="0" y="595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0253069" y="-45361"/>
            <a:ext cx="8034931" cy="5955893"/>
          </a:xfrm>
          <a:custGeom>
            <a:avLst/>
            <a:gdLst/>
            <a:ahLst/>
            <a:cxnLst/>
            <a:rect l="l" t="t" r="r" b="b"/>
            <a:pathLst>
              <a:path w="8034931" h="5955893">
                <a:moveTo>
                  <a:pt x="0" y="0"/>
                </a:moveTo>
                <a:lnTo>
                  <a:pt x="8034931" y="0"/>
                </a:lnTo>
                <a:lnTo>
                  <a:pt x="8034931" y="5955893"/>
                </a:lnTo>
                <a:lnTo>
                  <a:pt x="0" y="595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-1121772" y="660861"/>
            <a:ext cx="10987143" cy="8597439"/>
          </a:xfrm>
          <a:custGeom>
            <a:avLst/>
            <a:gdLst/>
            <a:ahLst/>
            <a:cxnLst/>
            <a:rect l="l" t="t" r="r" b="b"/>
            <a:pathLst>
              <a:path w="10987143" h="8597439">
                <a:moveTo>
                  <a:pt x="0" y="0"/>
                </a:moveTo>
                <a:lnTo>
                  <a:pt x="10987143" y="0"/>
                </a:lnTo>
                <a:lnTo>
                  <a:pt x="10987143" y="8597439"/>
                </a:lnTo>
                <a:lnTo>
                  <a:pt x="0" y="859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7695747" y="3084268"/>
            <a:ext cx="10592253" cy="7202732"/>
          </a:xfrm>
          <a:custGeom>
            <a:avLst/>
            <a:gdLst/>
            <a:ahLst/>
            <a:cxnLst/>
            <a:rect l="l" t="t" r="r" b="b"/>
            <a:pathLst>
              <a:path w="10592253" h="7202732">
                <a:moveTo>
                  <a:pt x="0" y="0"/>
                </a:moveTo>
                <a:lnTo>
                  <a:pt x="10592253" y="0"/>
                </a:lnTo>
                <a:lnTo>
                  <a:pt x="10592253" y="7202732"/>
                </a:lnTo>
                <a:lnTo>
                  <a:pt x="0" y="7202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1602628" y="5910532"/>
            <a:ext cx="1181267" cy="2016506"/>
          </a:xfrm>
          <a:custGeom>
            <a:avLst/>
            <a:gdLst/>
            <a:ahLst/>
            <a:cxnLst/>
            <a:rect l="l" t="t" r="r" b="b"/>
            <a:pathLst>
              <a:path w="1181267" h="2016506">
                <a:moveTo>
                  <a:pt x="0" y="0"/>
                </a:moveTo>
                <a:lnTo>
                  <a:pt x="1181267" y="0"/>
                </a:lnTo>
                <a:lnTo>
                  <a:pt x="1181267" y="2016506"/>
                </a:lnTo>
                <a:lnTo>
                  <a:pt x="0" y="2016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0" y="106322"/>
            <a:ext cx="8034931" cy="5955893"/>
          </a:xfrm>
          <a:custGeom>
            <a:avLst/>
            <a:gdLst/>
            <a:ahLst/>
            <a:cxnLst/>
            <a:rect l="l" t="t" r="r" b="b"/>
            <a:pathLst>
              <a:path w="8034931" h="5955893">
                <a:moveTo>
                  <a:pt x="0" y="0"/>
                </a:moveTo>
                <a:lnTo>
                  <a:pt x="8034931" y="0"/>
                </a:lnTo>
                <a:lnTo>
                  <a:pt x="8034931" y="5955892"/>
                </a:lnTo>
                <a:lnTo>
                  <a:pt x="0" y="5955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1152113" y="2256431"/>
            <a:ext cx="13642516" cy="4928359"/>
          </a:xfrm>
          <a:custGeom>
            <a:avLst/>
            <a:gdLst/>
            <a:ahLst/>
            <a:cxnLst/>
            <a:rect l="l" t="t" r="r" b="b"/>
            <a:pathLst>
              <a:path w="13642516" h="4928359">
                <a:moveTo>
                  <a:pt x="0" y="0"/>
                </a:moveTo>
                <a:lnTo>
                  <a:pt x="13642516" y="0"/>
                </a:lnTo>
                <a:lnTo>
                  <a:pt x="13642516" y="4928359"/>
                </a:lnTo>
                <a:lnTo>
                  <a:pt x="0" y="49283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15287">
            <a:off x="8492368" y="1129552"/>
            <a:ext cx="10707009" cy="6906021"/>
          </a:xfrm>
          <a:custGeom>
            <a:avLst/>
            <a:gdLst/>
            <a:ahLst/>
            <a:cxnLst/>
            <a:rect l="l" t="t" r="r" b="b"/>
            <a:pathLst>
              <a:path w="10707009" h="6906021">
                <a:moveTo>
                  <a:pt x="0" y="0"/>
                </a:moveTo>
                <a:lnTo>
                  <a:pt x="10707009" y="0"/>
                </a:lnTo>
                <a:lnTo>
                  <a:pt x="10707009" y="6906021"/>
                </a:lnTo>
                <a:lnTo>
                  <a:pt x="0" y="690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7291494" y="4582563"/>
            <a:ext cx="10996506" cy="5704437"/>
          </a:xfrm>
          <a:custGeom>
            <a:avLst/>
            <a:gdLst/>
            <a:ahLst/>
            <a:cxnLst/>
            <a:rect l="l" t="t" r="r" b="b"/>
            <a:pathLst>
              <a:path w="10996506" h="5704437">
                <a:moveTo>
                  <a:pt x="0" y="0"/>
                </a:moveTo>
                <a:lnTo>
                  <a:pt x="10996506" y="0"/>
                </a:lnTo>
                <a:lnTo>
                  <a:pt x="10996506" y="5704437"/>
                </a:lnTo>
                <a:lnTo>
                  <a:pt x="0" y="5704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657704" y="1021734"/>
            <a:ext cx="9043120" cy="704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40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 catequista </a:t>
            </a:r>
          </a:p>
          <a:p>
            <a:pPr algn="l">
              <a:lnSpc>
                <a:spcPts val="5662"/>
              </a:lnSpc>
            </a:pPr>
            <a:r>
              <a:rPr lang="en-US" sz="40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não é um professor que dá uma lição,</a:t>
            </a:r>
          </a:p>
          <a:p>
            <a:pPr algn="l">
              <a:lnSpc>
                <a:spcPts val="5662"/>
              </a:lnSpc>
            </a:pPr>
            <a:r>
              <a:rPr lang="en-US" sz="40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“mas aquele que planta no coração </a:t>
            </a:r>
          </a:p>
          <a:p>
            <a:pPr algn="l">
              <a:lnSpc>
                <a:spcPts val="5662"/>
              </a:lnSpc>
            </a:pPr>
            <a:r>
              <a:rPr lang="en-US" sz="40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 Palavra da vida,</a:t>
            </a:r>
          </a:p>
          <a:p>
            <a:pPr algn="l">
              <a:lnSpc>
                <a:spcPts val="5662"/>
              </a:lnSpc>
            </a:pPr>
            <a:r>
              <a:rPr lang="en-US" sz="40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para que dê frutos </a:t>
            </a:r>
          </a:p>
          <a:p>
            <a:pPr algn="l">
              <a:lnSpc>
                <a:spcPts val="5662"/>
              </a:lnSpc>
            </a:pPr>
            <a:r>
              <a:rPr lang="en-US" sz="40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de vida bela”. </a:t>
            </a:r>
          </a:p>
          <a:p>
            <a:pPr algn="l">
              <a:lnSpc>
                <a:spcPts val="5662"/>
              </a:lnSpc>
            </a:pPr>
            <a:endParaRPr lang="en-US" sz="4044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122"/>
              </a:lnSpc>
            </a:pPr>
            <a:r>
              <a:rPr lang="en-US" sz="29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Cf. Leão XIV, </a:t>
            </a:r>
          </a:p>
          <a:p>
            <a:pPr algn="l">
              <a:lnSpc>
                <a:spcPts val="4122"/>
              </a:lnSpc>
            </a:pPr>
            <a:r>
              <a:rPr lang="en-US" sz="29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Homilia no Jubileu dos Catequistas,</a:t>
            </a:r>
          </a:p>
          <a:p>
            <a:pPr algn="l">
              <a:lnSpc>
                <a:spcPts val="4122"/>
              </a:lnSpc>
            </a:pPr>
            <a:r>
              <a:rPr lang="en-US" sz="2944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28.09.2025</a:t>
            </a:r>
          </a:p>
          <a:p>
            <a:pPr algn="l">
              <a:lnSpc>
                <a:spcPts val="4122"/>
              </a:lnSpc>
            </a:pPr>
            <a:endParaRPr lang="en-US" sz="2944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5" name="Freeform 5"/>
          <p:cNvSpPr/>
          <p:nvPr/>
        </p:nvSpPr>
        <p:spPr>
          <a:xfrm rot="4515287">
            <a:off x="13236413" y="-522271"/>
            <a:ext cx="6379535" cy="4114800"/>
          </a:xfrm>
          <a:custGeom>
            <a:avLst/>
            <a:gdLst/>
            <a:ahLst/>
            <a:cxnLst/>
            <a:rect l="l" t="t" r="r" b="b"/>
            <a:pathLst>
              <a:path w="6379535" h="4114800">
                <a:moveTo>
                  <a:pt x="0" y="0"/>
                </a:moveTo>
                <a:lnTo>
                  <a:pt x="6379535" y="0"/>
                </a:lnTo>
                <a:lnTo>
                  <a:pt x="6379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054" y="1028700"/>
            <a:ext cx="14094442" cy="8229600"/>
            <a:chOff x="0" y="0"/>
            <a:chExt cx="3340905" cy="19507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0905" cy="1950720"/>
            </a:xfrm>
            <a:custGeom>
              <a:avLst/>
              <a:gdLst/>
              <a:ahLst/>
              <a:cxnLst/>
              <a:rect l="l" t="t" r="r" b="b"/>
              <a:pathLst>
                <a:path w="3340905" h="1950720">
                  <a:moveTo>
                    <a:pt x="0" y="0"/>
                  </a:moveTo>
                  <a:lnTo>
                    <a:pt x="3340905" y="0"/>
                  </a:lnTo>
                  <a:lnTo>
                    <a:pt x="3340905" y="1950720"/>
                  </a:lnTo>
                  <a:lnTo>
                    <a:pt x="0" y="1950720"/>
                  </a:lnTo>
                  <a:close/>
                </a:path>
              </a:pathLst>
            </a:custGeom>
            <a:solidFill>
              <a:srgbClr val="F6B99B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340905" cy="1998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21319" y="1218789"/>
            <a:ext cx="13538176" cy="6595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9"/>
              </a:lnSpc>
            </a:pPr>
            <a:r>
              <a:rPr lang="en-US" sz="4699" b="1" spc="-305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Não perguntar aos filhos:</a:t>
            </a:r>
          </a:p>
          <a:p>
            <a:pPr algn="l">
              <a:lnSpc>
                <a:spcPts val="6579"/>
              </a:lnSpc>
            </a:pPr>
            <a:r>
              <a:rPr lang="en-US" sz="4699" b="1" spc="-305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“O que aprendeste”? </a:t>
            </a:r>
          </a:p>
          <a:p>
            <a:pPr algn="l">
              <a:lnSpc>
                <a:spcPts val="6579"/>
              </a:lnSpc>
            </a:pPr>
            <a:endParaRPr lang="en-US" sz="4699" b="1" spc="-305">
              <a:solidFill>
                <a:srgbClr val="00306D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6579"/>
              </a:lnSpc>
            </a:pPr>
            <a:endParaRPr lang="en-US" sz="4699" b="1" spc="-305">
              <a:solidFill>
                <a:srgbClr val="00306D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6579"/>
              </a:lnSpc>
            </a:pPr>
            <a:r>
              <a:rPr lang="en-US" sz="4699" b="1" spc="-305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Perguntem:</a:t>
            </a:r>
          </a:p>
          <a:p>
            <a:pPr algn="l">
              <a:lnSpc>
                <a:spcPts val="6579"/>
              </a:lnSpc>
            </a:pPr>
            <a:r>
              <a:rPr lang="en-US" sz="4699" b="1" spc="-305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 que sentiste? </a:t>
            </a:r>
          </a:p>
          <a:p>
            <a:pPr algn="l">
              <a:lnSpc>
                <a:spcPts val="6579"/>
              </a:lnSpc>
            </a:pPr>
            <a:r>
              <a:rPr lang="en-US" sz="4699" b="1" spc="-305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 que descobriste? </a:t>
            </a:r>
          </a:p>
          <a:p>
            <a:pPr algn="l">
              <a:lnSpc>
                <a:spcPts val="6579"/>
              </a:lnSpc>
            </a:pPr>
            <a:r>
              <a:rPr lang="en-US" sz="4699" b="1" spc="-305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 que mais te tocou? </a:t>
            </a:r>
          </a:p>
        </p:txBody>
      </p:sp>
      <p:sp>
        <p:nvSpPr>
          <p:cNvPr id="6" name="Freeform 6"/>
          <p:cNvSpPr/>
          <p:nvPr/>
        </p:nvSpPr>
        <p:spPr>
          <a:xfrm>
            <a:off x="7995477" y="1424952"/>
            <a:ext cx="10456694" cy="8862048"/>
          </a:xfrm>
          <a:custGeom>
            <a:avLst/>
            <a:gdLst/>
            <a:ahLst/>
            <a:cxnLst/>
            <a:rect l="l" t="t" r="r" b="b"/>
            <a:pathLst>
              <a:path w="10456694" h="8862048">
                <a:moveTo>
                  <a:pt x="0" y="0"/>
                </a:moveTo>
                <a:lnTo>
                  <a:pt x="10456693" y="0"/>
                </a:lnTo>
                <a:lnTo>
                  <a:pt x="10456693" y="8862048"/>
                </a:lnTo>
                <a:lnTo>
                  <a:pt x="0" y="8862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11919">
            <a:off x="313453" y="-39674"/>
            <a:ext cx="12290892" cy="11530228"/>
            <a:chOff x="0" y="0"/>
            <a:chExt cx="2913397" cy="2733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3397" cy="2733091"/>
            </a:xfrm>
            <a:custGeom>
              <a:avLst/>
              <a:gdLst/>
              <a:ahLst/>
              <a:cxnLst/>
              <a:rect l="l" t="t" r="r" b="b"/>
              <a:pathLst>
                <a:path w="2913397" h="2733091">
                  <a:moveTo>
                    <a:pt x="0" y="0"/>
                  </a:moveTo>
                  <a:lnTo>
                    <a:pt x="2913397" y="0"/>
                  </a:lnTo>
                  <a:lnTo>
                    <a:pt x="2913397" y="2733091"/>
                  </a:lnTo>
                  <a:lnTo>
                    <a:pt x="0" y="2733091"/>
                  </a:lnTo>
                  <a:close/>
                </a:path>
              </a:pathLst>
            </a:custGeom>
            <a:solidFill>
              <a:srgbClr val="A5CBE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13397" cy="278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60214" y="671113"/>
            <a:ext cx="12973238" cy="871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1"/>
              </a:lnSpc>
            </a:pPr>
            <a:r>
              <a:rPr lang="en-US" sz="3657" b="1" spc="-237" dirty="0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4.3 INICIAR À CELEBRAÇÃO DOS SACRAMENTOS</a:t>
            </a:r>
          </a:p>
          <a:p>
            <a:pPr algn="l">
              <a:lnSpc>
                <a:spcPts val="4461"/>
              </a:lnSpc>
            </a:pPr>
            <a:endParaRPr lang="en-US" sz="3657" b="1" spc="-237" dirty="0">
              <a:solidFill>
                <a:srgbClr val="00306D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4461"/>
              </a:lnSpc>
            </a:pP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Ajudar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compreensão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4461"/>
              </a:lnSpc>
            </a:pP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e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vivência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das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celebrações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litúrgicas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.</a:t>
            </a:r>
          </a:p>
          <a:p>
            <a:pPr algn="l">
              <a:lnSpc>
                <a:spcPts val="3234"/>
              </a:lnSpc>
            </a:pPr>
            <a:r>
              <a:rPr lang="en-US" sz="2651" spc="-172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DC2020, 81</a:t>
            </a:r>
          </a:p>
          <a:p>
            <a:pPr algn="l">
              <a:lnSpc>
                <a:spcPts val="3234"/>
              </a:lnSpc>
            </a:pPr>
            <a:endParaRPr lang="en-US" sz="2651" spc="-172" dirty="0">
              <a:solidFill>
                <a:srgbClr val="00306D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234"/>
              </a:lnSpc>
            </a:pPr>
            <a:endParaRPr lang="en-US" sz="2651" spc="-172" dirty="0">
              <a:solidFill>
                <a:srgbClr val="00306D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61"/>
              </a:lnSpc>
            </a:pP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Aprende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-se,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compreende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-se, </a:t>
            </a:r>
          </a:p>
          <a:p>
            <a:pPr algn="l">
              <a:lnSpc>
                <a:spcPts val="4461"/>
              </a:lnSpc>
            </a:pP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descobre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-se, vice-se,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participando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.</a:t>
            </a:r>
          </a:p>
          <a:p>
            <a:pPr algn="l">
              <a:lnSpc>
                <a:spcPts val="4461"/>
              </a:lnSpc>
            </a:pP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Não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desligar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a Catequese da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Eucaristia</a:t>
            </a:r>
            <a:endParaRPr lang="en-US" sz="3657" spc="-237" dirty="0">
              <a:solidFill>
                <a:srgbClr val="00306D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61"/>
              </a:lnSpc>
            </a:pP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A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Eucaristia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é de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ritmo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semanal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-dominical.</a:t>
            </a:r>
          </a:p>
          <a:p>
            <a:pPr algn="l">
              <a:lnSpc>
                <a:spcPts val="4461"/>
              </a:lnSpc>
            </a:pPr>
            <a:endParaRPr lang="en-US" sz="3657" spc="-237" dirty="0">
              <a:solidFill>
                <a:srgbClr val="00306D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61"/>
              </a:lnSpc>
            </a:pP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Se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só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temos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uma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hora, </a:t>
            </a:r>
          </a:p>
          <a:p>
            <a:pPr algn="l">
              <a:lnSpc>
                <a:spcPts val="4461"/>
              </a:lnSpc>
            </a:pP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para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dedicar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à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vivência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fé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,</a:t>
            </a:r>
          </a:p>
          <a:p>
            <a:pPr algn="l">
              <a:lnSpc>
                <a:spcPts val="4461"/>
              </a:lnSpc>
            </a:pP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Então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façamos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uma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opção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: </a:t>
            </a:r>
          </a:p>
          <a:p>
            <a:pPr algn="l">
              <a:lnSpc>
                <a:spcPts val="4461"/>
              </a:lnSpc>
            </a:pP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participar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57" spc="-237" dirty="0" err="1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Eucaristia</a:t>
            </a:r>
            <a:r>
              <a:rPr lang="en-US" sz="3657" spc="-237" dirty="0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 dominical.</a:t>
            </a:r>
          </a:p>
        </p:txBody>
      </p:sp>
      <p:sp>
        <p:nvSpPr>
          <p:cNvPr id="6" name="Freeform 6"/>
          <p:cNvSpPr/>
          <p:nvPr/>
        </p:nvSpPr>
        <p:spPr>
          <a:xfrm>
            <a:off x="8807742" y="2292347"/>
            <a:ext cx="10051420" cy="8229600"/>
          </a:xfrm>
          <a:custGeom>
            <a:avLst/>
            <a:gdLst/>
            <a:ahLst/>
            <a:cxnLst/>
            <a:rect l="l" t="t" r="r" b="b"/>
            <a:pathLst>
              <a:path w="10051420" h="8229600">
                <a:moveTo>
                  <a:pt x="0" y="0"/>
                </a:moveTo>
                <a:lnTo>
                  <a:pt x="10051420" y="0"/>
                </a:lnTo>
                <a:lnTo>
                  <a:pt x="10051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15287">
            <a:off x="12138693" y="1440849"/>
            <a:ext cx="12494282" cy="8058812"/>
          </a:xfrm>
          <a:custGeom>
            <a:avLst/>
            <a:gdLst/>
            <a:ahLst/>
            <a:cxnLst/>
            <a:rect l="l" t="t" r="r" b="b"/>
            <a:pathLst>
              <a:path w="12494282" h="8058812">
                <a:moveTo>
                  <a:pt x="0" y="0"/>
                </a:moveTo>
                <a:lnTo>
                  <a:pt x="12494282" y="0"/>
                </a:lnTo>
                <a:lnTo>
                  <a:pt x="12494282" y="8058812"/>
                </a:lnTo>
                <a:lnTo>
                  <a:pt x="0" y="8058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 rot="4515287">
            <a:off x="5440520" y="1276993"/>
            <a:ext cx="16579426" cy="10693730"/>
          </a:xfrm>
          <a:custGeom>
            <a:avLst/>
            <a:gdLst/>
            <a:ahLst/>
            <a:cxnLst/>
            <a:rect l="l" t="t" r="r" b="b"/>
            <a:pathLst>
              <a:path w="16579426" h="10693730">
                <a:moveTo>
                  <a:pt x="0" y="0"/>
                </a:moveTo>
                <a:lnTo>
                  <a:pt x="16579426" y="0"/>
                </a:lnTo>
                <a:lnTo>
                  <a:pt x="16579426" y="10693729"/>
                </a:lnTo>
                <a:lnTo>
                  <a:pt x="0" y="10693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8409930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3144500" y="575046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3144500" y="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849561" y="942975"/>
            <a:ext cx="6940600" cy="827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 primeiro que sugiro </a:t>
            </a:r>
          </a:p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é o cuidado da relação </a:t>
            </a:r>
          </a:p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entre iniciação cristã </a:t>
            </a:r>
          </a:p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 evangelização, </a:t>
            </a:r>
          </a:p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tendo em conta que </a:t>
            </a:r>
          </a:p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 exigência dos sacramentos </a:t>
            </a:r>
          </a:p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se torna uma opção </a:t>
            </a:r>
          </a:p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cada vez menos praticada.</a:t>
            </a:r>
          </a:p>
          <a:p>
            <a:pPr algn="just">
              <a:lnSpc>
                <a:spcPts val="5649"/>
              </a:lnSpc>
            </a:pPr>
            <a:endParaRPr lang="en-US" sz="4035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just">
              <a:lnSpc>
                <a:spcPts val="4809"/>
              </a:lnSpc>
            </a:pPr>
            <a:r>
              <a:rPr lang="en-US" sz="34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Leão XIV, </a:t>
            </a:r>
          </a:p>
          <a:p>
            <a:pPr algn="just">
              <a:lnSpc>
                <a:spcPts val="4809"/>
              </a:lnSpc>
            </a:pPr>
            <a:r>
              <a:rPr lang="en-US" sz="3435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Discurso, 19.09.2025</a:t>
            </a:r>
          </a:p>
          <a:p>
            <a:pPr algn="just">
              <a:lnSpc>
                <a:spcPts val="5089"/>
              </a:lnSpc>
            </a:pPr>
            <a:endParaRPr lang="en-US" sz="3435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41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6158">
            <a:off x="-410469" y="-1343569"/>
            <a:ext cx="13710654" cy="12396992"/>
            <a:chOff x="0" y="0"/>
            <a:chExt cx="3249933" cy="29385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49933" cy="2938546"/>
            </a:xfrm>
            <a:custGeom>
              <a:avLst/>
              <a:gdLst/>
              <a:ahLst/>
              <a:cxnLst/>
              <a:rect l="l" t="t" r="r" b="b"/>
              <a:pathLst>
                <a:path w="3249933" h="2938546">
                  <a:moveTo>
                    <a:pt x="0" y="0"/>
                  </a:moveTo>
                  <a:lnTo>
                    <a:pt x="3249933" y="0"/>
                  </a:lnTo>
                  <a:lnTo>
                    <a:pt x="3249933" y="2938546"/>
                  </a:lnTo>
                  <a:lnTo>
                    <a:pt x="0" y="2938546"/>
                  </a:lnTo>
                  <a:close/>
                </a:path>
              </a:pathLst>
            </a:custGeom>
            <a:solidFill>
              <a:srgbClr val="FEEEE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249933" cy="2986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4755" y="1013220"/>
            <a:ext cx="13296303" cy="895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2"/>
              </a:lnSpc>
            </a:pPr>
            <a:r>
              <a:rPr lang="en-US" sz="3748" b="1" spc="-243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4.4. FORMAR PARA A VIDA EM CRISTO</a:t>
            </a:r>
          </a:p>
          <a:p>
            <a:pPr algn="l">
              <a:lnSpc>
                <a:spcPts val="4572"/>
              </a:lnSpc>
            </a:pPr>
            <a:endParaRPr lang="en-US" sz="3748" b="1" spc="-243" dirty="0">
              <a:solidFill>
                <a:srgbClr val="000000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4626"/>
              </a:lnSpc>
            </a:pP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 Catequese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implica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um “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compromisso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”, </a:t>
            </a:r>
          </a:p>
          <a:p>
            <a:pPr algn="l">
              <a:lnSpc>
                <a:spcPts val="4626"/>
              </a:lnSpc>
            </a:pP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uma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atitude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de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vida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uma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conversão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</a:t>
            </a:r>
          </a:p>
          <a:p>
            <a:pPr algn="l">
              <a:lnSpc>
                <a:spcPts val="4626"/>
              </a:lnSpc>
            </a:pP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 </a:t>
            </a:r>
            <a:r>
              <a:rPr lang="en-US" sz="3792" b="1" spc="-246" dirty="0" err="1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encontro</a:t>
            </a: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 com Cristo </a:t>
            </a:r>
            <a:r>
              <a:rPr lang="en-US" sz="3792" b="1" spc="-246" dirty="0" err="1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muda</a:t>
            </a: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 a </a:t>
            </a:r>
            <a:r>
              <a:rPr lang="en-US" sz="3792" b="1" spc="-246" dirty="0" err="1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vida</a:t>
            </a: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.</a:t>
            </a:r>
          </a:p>
          <a:p>
            <a:pPr algn="l">
              <a:lnSpc>
                <a:spcPts val="4626"/>
              </a:lnSpc>
            </a:pP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É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preciso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dar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testemunho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vida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transformada</a:t>
            </a:r>
            <a:endParaRPr lang="en-US" sz="3792" spc="-246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626"/>
              </a:lnSpc>
            </a:pP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fé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coloca-nos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saída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missionária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</a:t>
            </a:r>
          </a:p>
          <a:p>
            <a:pPr algn="l">
              <a:lnSpc>
                <a:spcPts val="4626"/>
              </a:lnSpc>
            </a:pPr>
            <a:endParaRPr lang="en-US" sz="3792" spc="-246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447"/>
              </a:lnSpc>
            </a:pPr>
            <a:r>
              <a:rPr lang="en-US" sz="2825" spc="-18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Cf. DC2020, 83-85</a:t>
            </a:r>
          </a:p>
          <a:p>
            <a:pPr algn="l">
              <a:lnSpc>
                <a:spcPts val="3447"/>
              </a:lnSpc>
            </a:pPr>
            <a:endParaRPr lang="en-US" sz="2825" spc="-18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447"/>
              </a:lnSpc>
            </a:pPr>
            <a:endParaRPr lang="en-US" sz="2825" spc="-18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626"/>
              </a:lnSpc>
            </a:pP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Não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perguntar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aos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filhos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: </a:t>
            </a:r>
          </a:p>
          <a:p>
            <a:pPr algn="l">
              <a:lnSpc>
                <a:spcPts val="4626"/>
              </a:lnSpc>
            </a:pP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Que </a:t>
            </a: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aprendeste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?</a:t>
            </a:r>
          </a:p>
          <a:p>
            <a:pPr algn="l">
              <a:lnSpc>
                <a:spcPts val="4626"/>
              </a:lnSpc>
            </a:pPr>
            <a:r>
              <a:rPr lang="en-US" sz="3792" spc="-246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Perguntem</a:t>
            </a:r>
            <a:r>
              <a:rPr lang="en-US" sz="3792" spc="-246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:</a:t>
            </a:r>
          </a:p>
          <a:p>
            <a:pPr algn="l">
              <a:lnSpc>
                <a:spcPts val="4626"/>
              </a:lnSpc>
            </a:pP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Qual o </a:t>
            </a:r>
            <a:r>
              <a:rPr lang="en-US" sz="3792" b="1" spc="-246" dirty="0" err="1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teu</a:t>
            </a: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 </a:t>
            </a:r>
            <a:r>
              <a:rPr lang="en-US" sz="3792" b="1" spc="-246" dirty="0" err="1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compromisso</a:t>
            </a: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 </a:t>
            </a:r>
            <a:r>
              <a:rPr lang="en-US" sz="3792" b="1" spc="-246" dirty="0" err="1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desta</a:t>
            </a: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 </a:t>
            </a:r>
            <a:r>
              <a:rPr lang="en-US" sz="3792" b="1" spc="-246" dirty="0" err="1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semana</a:t>
            </a:r>
            <a:r>
              <a:rPr lang="en-US" sz="3792" b="1" spc="-246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?</a:t>
            </a:r>
          </a:p>
          <a:p>
            <a:pPr algn="l">
              <a:lnSpc>
                <a:spcPts val="4626"/>
              </a:lnSpc>
            </a:pPr>
            <a:endParaRPr lang="en-US" sz="3792" b="1" spc="-246" dirty="0">
              <a:solidFill>
                <a:srgbClr val="000000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666129" y="0"/>
            <a:ext cx="9144000" cy="10869539"/>
          </a:xfrm>
          <a:custGeom>
            <a:avLst/>
            <a:gdLst/>
            <a:ahLst/>
            <a:cxnLst/>
            <a:rect l="l" t="t" r="r" b="b"/>
            <a:pathLst>
              <a:path w="9144000" h="10869539">
                <a:moveTo>
                  <a:pt x="0" y="0"/>
                </a:moveTo>
                <a:lnTo>
                  <a:pt x="9144000" y="0"/>
                </a:lnTo>
                <a:lnTo>
                  <a:pt x="9144000" y="10869539"/>
                </a:lnTo>
                <a:lnTo>
                  <a:pt x="0" y="10869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6158">
            <a:off x="-229073" y="730640"/>
            <a:ext cx="13710654" cy="8768245"/>
            <a:chOff x="0" y="0"/>
            <a:chExt cx="3249933" cy="2078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49933" cy="2078399"/>
            </a:xfrm>
            <a:custGeom>
              <a:avLst/>
              <a:gdLst/>
              <a:ahLst/>
              <a:cxnLst/>
              <a:rect l="l" t="t" r="r" b="b"/>
              <a:pathLst>
                <a:path w="3249933" h="2078399">
                  <a:moveTo>
                    <a:pt x="0" y="0"/>
                  </a:moveTo>
                  <a:lnTo>
                    <a:pt x="3249933" y="0"/>
                  </a:lnTo>
                  <a:lnTo>
                    <a:pt x="3249933" y="2078399"/>
                  </a:lnTo>
                  <a:lnTo>
                    <a:pt x="0" y="2078399"/>
                  </a:lnTo>
                  <a:close/>
                </a:path>
              </a:pathLst>
            </a:custGeom>
            <a:solidFill>
              <a:srgbClr val="E59D5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249933" cy="2126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917" y="2406394"/>
            <a:ext cx="16049438" cy="557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24" b="1" spc="-294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4.5 ENSINAR A REZAR </a:t>
            </a:r>
          </a:p>
          <a:p>
            <a:pPr algn="l">
              <a:lnSpc>
                <a:spcPts val="5519"/>
              </a:lnSpc>
            </a:pPr>
            <a:r>
              <a:rPr lang="en-US" sz="4524" b="1" spc="-294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(MAIS DO QUE ENSINAR ORAÇÕES):</a:t>
            </a:r>
          </a:p>
          <a:p>
            <a:pPr algn="l">
              <a:lnSpc>
                <a:spcPts val="5519"/>
              </a:lnSpc>
            </a:pPr>
            <a:endParaRPr lang="en-US" sz="4524" b="1" spc="-294" dirty="0">
              <a:solidFill>
                <a:srgbClr val="000000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7574"/>
              </a:lnSpc>
            </a:pP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Importância</a:t>
            </a:r>
            <a:r>
              <a:rPr lang="en-US" sz="4886" spc="-317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do </a:t>
            </a: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silêncio</a:t>
            </a:r>
            <a:r>
              <a:rPr lang="en-US" sz="4886" spc="-317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da </a:t>
            </a: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escuta</a:t>
            </a:r>
            <a:endParaRPr lang="en-US" sz="4886" spc="-317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7574"/>
              </a:lnSpc>
            </a:pP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Rezar</a:t>
            </a:r>
            <a:r>
              <a:rPr lang="en-US" sz="4886" spc="-317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sós</a:t>
            </a:r>
            <a:r>
              <a:rPr lang="en-US" sz="4886" spc="-317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4886" spc="-317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família</a:t>
            </a:r>
            <a:r>
              <a:rPr lang="en-US" sz="4886" spc="-317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4886" spc="-317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886" spc="-317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comunidade</a:t>
            </a:r>
            <a:r>
              <a:rPr lang="en-US" sz="4886" spc="-317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</a:t>
            </a:r>
          </a:p>
          <a:p>
            <a:pPr algn="l">
              <a:lnSpc>
                <a:spcPts val="6077"/>
              </a:lnSpc>
            </a:pPr>
            <a:r>
              <a:rPr lang="en-US" sz="3920" spc="-25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Cf. DC2020, 83-87</a:t>
            </a:r>
          </a:p>
          <a:p>
            <a:pPr algn="l">
              <a:lnSpc>
                <a:spcPts val="6159"/>
              </a:lnSpc>
            </a:pPr>
            <a:endParaRPr lang="en-US" sz="3920" spc="-254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1534378" y="1379175"/>
            <a:ext cx="6572715" cy="10730964"/>
          </a:xfrm>
          <a:custGeom>
            <a:avLst/>
            <a:gdLst/>
            <a:ahLst/>
            <a:cxnLst/>
            <a:rect l="l" t="t" r="r" b="b"/>
            <a:pathLst>
              <a:path w="6572715" h="10730964">
                <a:moveTo>
                  <a:pt x="6572716" y="0"/>
                </a:moveTo>
                <a:lnTo>
                  <a:pt x="0" y="0"/>
                </a:lnTo>
                <a:lnTo>
                  <a:pt x="0" y="10730963"/>
                </a:lnTo>
                <a:lnTo>
                  <a:pt x="6572716" y="10730963"/>
                </a:lnTo>
                <a:lnTo>
                  <a:pt x="65727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148210" cy="3267116"/>
            <a:chOff x="0" y="0"/>
            <a:chExt cx="625881" cy="17808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881" cy="1780882"/>
            </a:xfrm>
            <a:custGeom>
              <a:avLst/>
              <a:gdLst/>
              <a:ahLst/>
              <a:cxnLst/>
              <a:rect l="l" t="t" r="r" b="b"/>
              <a:pathLst>
                <a:path w="625881" h="1780882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E7941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25565" y="555625"/>
            <a:ext cx="14333735" cy="973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Senhor, faz-Te nosso Companheiro,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ensina-nos a escutar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 a discernir a Tua vontade,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na escuta da Tua voz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 da voz dos irmãos,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para seguirmos juntos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os caminhos pelos quais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o Teu Espírito Santo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nos quer conduzir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em esperança.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19475F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6158">
            <a:off x="-1376187" y="-143752"/>
            <a:ext cx="15044761" cy="10000970"/>
            <a:chOff x="0" y="0"/>
            <a:chExt cx="3566166" cy="2370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66166" cy="2370600"/>
            </a:xfrm>
            <a:custGeom>
              <a:avLst/>
              <a:gdLst/>
              <a:ahLst/>
              <a:cxnLst/>
              <a:rect l="l" t="t" r="r" b="b"/>
              <a:pathLst>
                <a:path w="3566166" h="2370600">
                  <a:moveTo>
                    <a:pt x="0" y="0"/>
                  </a:moveTo>
                  <a:lnTo>
                    <a:pt x="3566166" y="0"/>
                  </a:lnTo>
                  <a:lnTo>
                    <a:pt x="3566166" y="2370600"/>
                  </a:lnTo>
                  <a:lnTo>
                    <a:pt x="0" y="2370600"/>
                  </a:lnTo>
                  <a:close/>
                </a:path>
              </a:pathLst>
            </a:custGeom>
            <a:solidFill>
              <a:srgbClr val="E8B12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566166" cy="2418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9403" y="951009"/>
            <a:ext cx="16049438" cy="966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24" b="1" spc="-294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5. DESESCOLARIZAR A CATEQUESE</a:t>
            </a:r>
          </a:p>
          <a:p>
            <a:pPr algn="l">
              <a:lnSpc>
                <a:spcPts val="5519"/>
              </a:lnSpc>
            </a:pPr>
            <a:endParaRPr lang="en-US" sz="4524" b="1" spc="-294" dirty="0">
              <a:solidFill>
                <a:srgbClr val="000000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5519"/>
              </a:lnSpc>
            </a:pP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“Ao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catequista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e a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toda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comunidade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5519"/>
              </a:lnSpc>
            </a:pP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é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pedido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para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passar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do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modelo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escolar </a:t>
            </a:r>
          </a:p>
          <a:p>
            <a:pPr algn="l">
              <a:lnSpc>
                <a:spcPts val="5519"/>
              </a:lnSpc>
            </a:pP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ao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catecumenal: </a:t>
            </a:r>
          </a:p>
          <a:p>
            <a:pPr algn="l">
              <a:lnSpc>
                <a:spcPts val="5519"/>
              </a:lnSpc>
            </a:pP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não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apenas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conhecimentos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cerebrais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5519"/>
              </a:lnSpc>
            </a:pP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mas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encontro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pessoal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com Jesus Cristo, </a:t>
            </a:r>
          </a:p>
          <a:p>
            <a:pPr algn="l">
              <a:lnSpc>
                <a:spcPts val="5519"/>
              </a:lnSpc>
            </a:pP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vivido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dinâmica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vocacional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</a:t>
            </a:r>
          </a:p>
          <a:p>
            <a:pPr algn="l">
              <a:lnSpc>
                <a:spcPts val="5519"/>
              </a:lnSpc>
            </a:pP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segundo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qual Deus chama </a:t>
            </a:r>
          </a:p>
          <a:p>
            <a:pPr algn="l">
              <a:lnSpc>
                <a:spcPts val="6334"/>
              </a:lnSpc>
            </a:pP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 o ser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humano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524" spc="-294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responde</a:t>
            </a: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”.</a:t>
            </a:r>
          </a:p>
          <a:p>
            <a:pPr algn="l">
              <a:lnSpc>
                <a:spcPts val="3674"/>
              </a:lnSpc>
            </a:pPr>
            <a:r>
              <a:rPr lang="en-US" sz="2624" spc="-170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Papa Francisco, </a:t>
            </a:r>
          </a:p>
          <a:p>
            <a:pPr algn="l">
              <a:lnSpc>
                <a:spcPts val="3674"/>
              </a:lnSpc>
            </a:pPr>
            <a:r>
              <a:rPr lang="en-US" sz="2624" spc="-170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Discurso</a:t>
            </a:r>
            <a:r>
              <a:rPr lang="en-US" sz="2624" spc="-170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624" spc="-170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aos</a:t>
            </a:r>
            <a:r>
              <a:rPr lang="en-US" sz="2624" spc="-170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624" spc="-170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Bispos</a:t>
            </a:r>
            <a:r>
              <a:rPr lang="en-US" sz="2624" spc="-170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624" spc="-170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Portugueses</a:t>
            </a:r>
            <a:r>
              <a:rPr lang="en-US" sz="2624" spc="-170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3674"/>
              </a:lnSpc>
            </a:pPr>
            <a:r>
              <a:rPr lang="en-US" sz="2624" spc="-170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cit. CEP, Catequese, alegria do </a:t>
            </a:r>
            <a:r>
              <a:rPr lang="en-US" sz="2624" spc="-170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encontro</a:t>
            </a:r>
            <a:r>
              <a:rPr lang="en-US" sz="2624" spc="-170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26</a:t>
            </a:r>
          </a:p>
          <a:p>
            <a:pPr algn="l">
              <a:lnSpc>
                <a:spcPts val="3201"/>
              </a:lnSpc>
            </a:pPr>
            <a:endParaRPr lang="en-US" sz="2624" spc="-170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519"/>
              </a:lnSpc>
            </a:pPr>
            <a:r>
              <a:rPr lang="en-US" sz="4524" spc="-294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 </a:t>
            </a:r>
          </a:p>
        </p:txBody>
      </p:sp>
      <p:sp>
        <p:nvSpPr>
          <p:cNvPr id="6" name="Freeform 6"/>
          <p:cNvSpPr/>
          <p:nvPr/>
        </p:nvSpPr>
        <p:spPr>
          <a:xfrm>
            <a:off x="10050956" y="3389555"/>
            <a:ext cx="8598802" cy="7094012"/>
          </a:xfrm>
          <a:custGeom>
            <a:avLst/>
            <a:gdLst/>
            <a:ahLst/>
            <a:cxnLst/>
            <a:rect l="l" t="t" r="r" b="b"/>
            <a:pathLst>
              <a:path w="8598802" h="7094012">
                <a:moveTo>
                  <a:pt x="0" y="0"/>
                </a:moveTo>
                <a:lnTo>
                  <a:pt x="8598802" y="0"/>
                </a:lnTo>
                <a:lnTo>
                  <a:pt x="8598802" y="7094012"/>
                </a:lnTo>
                <a:lnTo>
                  <a:pt x="0" y="709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1523405" y="3594683"/>
            <a:ext cx="6046453" cy="6046453"/>
          </a:xfrm>
          <a:custGeom>
            <a:avLst/>
            <a:gdLst/>
            <a:ahLst/>
            <a:cxnLst/>
            <a:rect l="l" t="t" r="r" b="b"/>
            <a:pathLst>
              <a:path w="6046453" h="6046453">
                <a:moveTo>
                  <a:pt x="0" y="0"/>
                </a:moveTo>
                <a:lnTo>
                  <a:pt x="6046453" y="0"/>
                </a:lnTo>
                <a:lnTo>
                  <a:pt x="6046453" y="6046453"/>
                </a:lnTo>
                <a:lnTo>
                  <a:pt x="0" y="6046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6158">
            <a:off x="-1376187" y="-143752"/>
            <a:ext cx="15044761" cy="10000970"/>
            <a:chOff x="0" y="0"/>
            <a:chExt cx="3566166" cy="2370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66166" cy="2370600"/>
            </a:xfrm>
            <a:custGeom>
              <a:avLst/>
              <a:gdLst/>
              <a:ahLst/>
              <a:cxnLst/>
              <a:rect l="l" t="t" r="r" b="b"/>
              <a:pathLst>
                <a:path w="3566166" h="2370600">
                  <a:moveTo>
                    <a:pt x="0" y="0"/>
                  </a:moveTo>
                  <a:lnTo>
                    <a:pt x="3566166" y="0"/>
                  </a:lnTo>
                  <a:lnTo>
                    <a:pt x="3566166" y="2370600"/>
                  </a:lnTo>
                  <a:lnTo>
                    <a:pt x="0" y="2370600"/>
                  </a:lnTo>
                  <a:close/>
                </a:path>
              </a:pathLst>
            </a:custGeom>
            <a:solidFill>
              <a:srgbClr val="00306D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566166" cy="2418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25403"/>
            <a:ext cx="9315152" cy="851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UMA EDUCAÇÃO DA FÉ 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QUE TENHA A VER COM A VIDA TODA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endParaRPr lang="en-US" sz="3481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A iniciação na vida cristã 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é um processo que deve integrar a existência 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nos seus vários aspetos, 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capacitar gradualmente 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para a </a:t>
            </a:r>
            <a:r>
              <a:rPr lang="en-US" sz="3481" b="1">
                <a:solidFill>
                  <a:srgbClr val="FF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relação com o Senhor Jesus,</a:t>
            </a: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tornar as pessoas confiantes 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na </a:t>
            </a:r>
            <a:r>
              <a:rPr lang="en-US" sz="3481" b="1">
                <a:solidFill>
                  <a:srgbClr val="FF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escuta</a:t>
            </a: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da Palavra,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desejosas de viver a </a:t>
            </a:r>
            <a:r>
              <a:rPr lang="en-US" sz="3481" b="1">
                <a:solidFill>
                  <a:srgbClr val="FF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oração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e de agir na </a:t>
            </a:r>
            <a:r>
              <a:rPr lang="en-US" sz="3481" b="1">
                <a:solidFill>
                  <a:srgbClr val="FF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caridade</a:t>
            </a: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.</a:t>
            </a:r>
          </a:p>
          <a:p>
            <a:pPr algn="l">
              <a:lnSpc>
                <a:spcPts val="4873"/>
              </a:lnSpc>
              <a:spcBef>
                <a:spcPct val="0"/>
              </a:spcBef>
            </a:pPr>
            <a:endParaRPr lang="en-US" sz="3481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Leão XIV, Discurso, 19.09.2025</a:t>
            </a:r>
          </a:p>
        </p:txBody>
      </p:sp>
      <p:sp>
        <p:nvSpPr>
          <p:cNvPr id="6" name="Freeform 6"/>
          <p:cNvSpPr/>
          <p:nvPr/>
        </p:nvSpPr>
        <p:spPr>
          <a:xfrm>
            <a:off x="14397325" y="4856733"/>
            <a:ext cx="3132212" cy="6542479"/>
          </a:xfrm>
          <a:custGeom>
            <a:avLst/>
            <a:gdLst/>
            <a:ahLst/>
            <a:cxnLst/>
            <a:rect l="l" t="t" r="r" b="b"/>
            <a:pathLst>
              <a:path w="3132212" h="6542479">
                <a:moveTo>
                  <a:pt x="0" y="0"/>
                </a:moveTo>
                <a:lnTo>
                  <a:pt x="3132212" y="0"/>
                </a:lnTo>
                <a:lnTo>
                  <a:pt x="3132212" y="6542478"/>
                </a:lnTo>
                <a:lnTo>
                  <a:pt x="0" y="6542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0343852" y="4276609"/>
            <a:ext cx="3262544" cy="6172200"/>
          </a:xfrm>
          <a:custGeom>
            <a:avLst/>
            <a:gdLst/>
            <a:ahLst/>
            <a:cxnLst/>
            <a:rect l="l" t="t" r="r" b="b"/>
            <a:pathLst>
              <a:path w="3262544" h="6172200">
                <a:moveTo>
                  <a:pt x="0" y="0"/>
                </a:moveTo>
                <a:lnTo>
                  <a:pt x="3262544" y="0"/>
                </a:lnTo>
                <a:lnTo>
                  <a:pt x="3262544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6158">
            <a:off x="-1315029" y="865165"/>
            <a:ext cx="15164462" cy="9257671"/>
            <a:chOff x="0" y="0"/>
            <a:chExt cx="3594539" cy="2194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4539" cy="2194411"/>
            </a:xfrm>
            <a:custGeom>
              <a:avLst/>
              <a:gdLst/>
              <a:ahLst/>
              <a:cxnLst/>
              <a:rect l="l" t="t" r="r" b="b"/>
              <a:pathLst>
                <a:path w="3594539" h="2194411">
                  <a:moveTo>
                    <a:pt x="0" y="0"/>
                  </a:moveTo>
                  <a:lnTo>
                    <a:pt x="3594539" y="0"/>
                  </a:lnTo>
                  <a:lnTo>
                    <a:pt x="3594539" y="2194411"/>
                  </a:lnTo>
                  <a:lnTo>
                    <a:pt x="0" y="2194411"/>
                  </a:lnTo>
                  <a:close/>
                </a:path>
              </a:pathLst>
            </a:custGeom>
            <a:solidFill>
              <a:srgbClr val="F77C7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594539" cy="2242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8998" y="2601411"/>
            <a:ext cx="16049438" cy="620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24" b="1" spc="-294" dirty="0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6. A FAMÍLIA: PRIMEIRO LUGAR DE CATEQUESE</a:t>
            </a:r>
          </a:p>
          <a:p>
            <a:pPr algn="l">
              <a:lnSpc>
                <a:spcPts val="5519"/>
              </a:lnSpc>
            </a:pPr>
            <a:endParaRPr lang="en-US" sz="4524" b="1" spc="-294" dirty="0">
              <a:solidFill>
                <a:srgbClr val="000000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5031"/>
              </a:lnSpc>
            </a:pP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família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é o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lugar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onde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os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pais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5031"/>
              </a:lnSpc>
            </a:pP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se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tornam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os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primeiros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mestres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fé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para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seus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filhos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  </a:t>
            </a:r>
          </a:p>
          <a:p>
            <a:pPr algn="l">
              <a:lnSpc>
                <a:spcPts val="3933"/>
              </a:lnSpc>
            </a:pPr>
            <a:r>
              <a:rPr lang="en-US" sz="3224" spc="-209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Papa Francisco, Amoris Laetitia, 16</a:t>
            </a:r>
          </a:p>
          <a:p>
            <a:pPr algn="l">
              <a:lnSpc>
                <a:spcPts val="5031"/>
              </a:lnSpc>
            </a:pPr>
            <a:endParaRPr lang="en-US" sz="3224" spc="-209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031"/>
              </a:lnSpc>
            </a:pPr>
            <a:endParaRPr lang="en-US" sz="3224" spc="-209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031"/>
              </a:lnSpc>
            </a:pP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“A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família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é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insubstituível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catequese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infância</a:t>
            </a:r>
            <a:endParaRPr lang="en-US" sz="4124" spc="-268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5031"/>
              </a:lnSpc>
            </a:pP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e,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ainda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que de modo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diferente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da </a:t>
            </a:r>
            <a:r>
              <a:rPr lang="en-US" sz="4124" spc="-26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adolescência</a:t>
            </a:r>
            <a:r>
              <a:rPr lang="en-US" sz="4124" spc="-26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”! </a:t>
            </a:r>
          </a:p>
          <a:p>
            <a:pPr algn="l">
              <a:lnSpc>
                <a:spcPts val="3811"/>
              </a:lnSpc>
            </a:pPr>
            <a:r>
              <a:rPr lang="en-US" sz="3124" spc="-20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CEP, Catequese, alegria do </a:t>
            </a:r>
            <a:r>
              <a:rPr lang="en-US" sz="3124" spc="-20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encontro</a:t>
            </a:r>
            <a:r>
              <a:rPr lang="en-US" sz="3124" spc="-20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34</a:t>
            </a:r>
          </a:p>
        </p:txBody>
      </p:sp>
      <p:sp>
        <p:nvSpPr>
          <p:cNvPr id="6" name="Freeform 6"/>
          <p:cNvSpPr/>
          <p:nvPr/>
        </p:nvSpPr>
        <p:spPr>
          <a:xfrm>
            <a:off x="11505120" y="3521077"/>
            <a:ext cx="6782880" cy="6765923"/>
          </a:xfrm>
          <a:custGeom>
            <a:avLst/>
            <a:gdLst/>
            <a:ahLst/>
            <a:cxnLst/>
            <a:rect l="l" t="t" r="r" b="b"/>
            <a:pathLst>
              <a:path w="6782880" h="6765923">
                <a:moveTo>
                  <a:pt x="0" y="0"/>
                </a:moveTo>
                <a:lnTo>
                  <a:pt x="6782880" y="0"/>
                </a:lnTo>
                <a:lnTo>
                  <a:pt x="6782880" y="6765923"/>
                </a:lnTo>
                <a:lnTo>
                  <a:pt x="0" y="6765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375" y="-1960161"/>
            <a:ext cx="18982407" cy="18958679"/>
          </a:xfrm>
          <a:custGeom>
            <a:avLst/>
            <a:gdLst/>
            <a:ahLst/>
            <a:cxnLst/>
            <a:rect l="l" t="t" r="r" b="b"/>
            <a:pathLst>
              <a:path w="18982407" h="18958679">
                <a:moveTo>
                  <a:pt x="0" y="0"/>
                </a:moveTo>
                <a:lnTo>
                  <a:pt x="18982406" y="0"/>
                </a:lnTo>
                <a:lnTo>
                  <a:pt x="18982406" y="18958678"/>
                </a:lnTo>
                <a:lnTo>
                  <a:pt x="0" y="18958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2372265" y="6234520"/>
            <a:ext cx="5367524" cy="4052480"/>
          </a:xfrm>
          <a:custGeom>
            <a:avLst/>
            <a:gdLst/>
            <a:ahLst/>
            <a:cxnLst/>
            <a:rect l="l" t="t" r="r" b="b"/>
            <a:pathLst>
              <a:path w="5367524" h="4052480">
                <a:moveTo>
                  <a:pt x="0" y="0"/>
                </a:moveTo>
                <a:lnTo>
                  <a:pt x="5367523" y="0"/>
                </a:lnTo>
                <a:lnTo>
                  <a:pt x="5367523" y="4052480"/>
                </a:lnTo>
                <a:lnTo>
                  <a:pt x="0" y="4052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5607176" y="6074055"/>
            <a:ext cx="4033895" cy="4212945"/>
          </a:xfrm>
          <a:custGeom>
            <a:avLst/>
            <a:gdLst/>
            <a:ahLst/>
            <a:cxnLst/>
            <a:rect l="l" t="t" r="r" b="b"/>
            <a:pathLst>
              <a:path w="4033895" h="4212945">
                <a:moveTo>
                  <a:pt x="0" y="0"/>
                </a:moveTo>
                <a:lnTo>
                  <a:pt x="4033895" y="0"/>
                </a:lnTo>
                <a:lnTo>
                  <a:pt x="4033895" y="4212945"/>
                </a:lnTo>
                <a:lnTo>
                  <a:pt x="0" y="421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3892434" y="252883"/>
            <a:ext cx="4169832" cy="3914430"/>
          </a:xfrm>
          <a:custGeom>
            <a:avLst/>
            <a:gdLst/>
            <a:ahLst/>
            <a:cxnLst/>
            <a:rect l="l" t="t" r="r" b="b"/>
            <a:pathLst>
              <a:path w="4169832" h="3914430">
                <a:moveTo>
                  <a:pt x="0" y="0"/>
                </a:moveTo>
                <a:lnTo>
                  <a:pt x="4169832" y="0"/>
                </a:lnTo>
                <a:lnTo>
                  <a:pt x="4169832" y="3914429"/>
                </a:lnTo>
                <a:lnTo>
                  <a:pt x="0" y="391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512735" y="923925"/>
            <a:ext cx="12319455" cy="8024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14"/>
              </a:lnSpc>
              <a:spcBef>
                <a:spcPct val="0"/>
              </a:spcBef>
            </a:pPr>
            <a:r>
              <a:rPr lang="en-US" sz="4939" b="1" dirty="0">
                <a:solidFill>
                  <a:srgbClr val="2E4D99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6.1 OS PAIS, PRIMEIROS CATEQUISTAS</a:t>
            </a:r>
          </a:p>
          <a:p>
            <a:pPr algn="l">
              <a:lnSpc>
                <a:spcPts val="3415"/>
              </a:lnSpc>
              <a:spcBef>
                <a:spcPct val="0"/>
              </a:spcBef>
            </a:pPr>
            <a:endParaRPr lang="en-US" sz="4939" b="1" dirty="0">
              <a:solidFill>
                <a:srgbClr val="2E4D99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O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catequista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é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uma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pessoa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de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palavra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uma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palavra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que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pronuncia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com a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própria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vida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4D4D4D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Por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isso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os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primeiros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catequistas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são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os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pais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aqueles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que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primeiro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nos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falaram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e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nos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ensinaram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falar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4D4D4D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Assim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como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aprendemos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a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nossa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língua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materna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também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o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anúncio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fé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não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pode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ser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delegado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a outros,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mas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acontece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no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lugar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onde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2499" dirty="0" err="1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vivemos</a:t>
            </a:r>
            <a:r>
              <a:rPr lang="en-US" sz="2499" dirty="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.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4D4D4D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4D4D4D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39089" y="2265638"/>
            <a:ext cx="8092086" cy="340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Em primeiro lugar,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nas nossas casas,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à volta da mesa.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Quando há uma voz, um gesto,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um rosto que conduz a Cristo,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a família experimenta a beleza do Evangelho.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D4D4D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D4D4D"/>
                </a:solidFill>
                <a:latin typeface="Museo Sans"/>
                <a:ea typeface="Museo Sans"/>
                <a:cs typeface="Museo Sans"/>
                <a:sym typeface="Museo Sans"/>
              </a:rPr>
              <a:t>Leão XIV, Homilia no Jubileu dos Catequistas,, 28.09.2025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60813">
            <a:off x="-1372617" y="969812"/>
            <a:ext cx="12717020" cy="9346282"/>
            <a:chOff x="0" y="0"/>
            <a:chExt cx="3014405" cy="221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4405" cy="2215415"/>
            </a:xfrm>
            <a:custGeom>
              <a:avLst/>
              <a:gdLst/>
              <a:ahLst/>
              <a:cxnLst/>
              <a:rect l="l" t="t" r="r" b="b"/>
              <a:pathLst>
                <a:path w="3014405" h="2215415">
                  <a:moveTo>
                    <a:pt x="0" y="0"/>
                  </a:moveTo>
                  <a:lnTo>
                    <a:pt x="3014405" y="0"/>
                  </a:lnTo>
                  <a:lnTo>
                    <a:pt x="3014405" y="2215415"/>
                  </a:lnTo>
                  <a:lnTo>
                    <a:pt x="0" y="2215415"/>
                  </a:lnTo>
                  <a:close/>
                </a:path>
              </a:pathLst>
            </a:custGeom>
            <a:solidFill>
              <a:srgbClr val="E8B12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14405" cy="2263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79747" y="-13728457"/>
            <a:ext cx="11341996" cy="24015457"/>
            <a:chOff x="0" y="0"/>
            <a:chExt cx="15122662" cy="320206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22662" cy="32020610"/>
            </a:xfrm>
            <a:custGeom>
              <a:avLst/>
              <a:gdLst/>
              <a:ahLst/>
              <a:cxnLst/>
              <a:rect l="l" t="t" r="r" b="b"/>
              <a:pathLst>
                <a:path w="15122662" h="32020610">
                  <a:moveTo>
                    <a:pt x="0" y="0"/>
                  </a:moveTo>
                  <a:lnTo>
                    <a:pt x="15122662" y="0"/>
                  </a:lnTo>
                  <a:lnTo>
                    <a:pt x="15122662" y="32020610"/>
                  </a:lnTo>
                  <a:lnTo>
                    <a:pt x="0" y="32020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361" r="-7962" b="-15616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Freeform 7"/>
            <p:cNvSpPr/>
            <p:nvPr/>
          </p:nvSpPr>
          <p:spPr>
            <a:xfrm>
              <a:off x="4243756" y="26728688"/>
              <a:ext cx="3059825" cy="4636098"/>
            </a:xfrm>
            <a:custGeom>
              <a:avLst/>
              <a:gdLst/>
              <a:ahLst/>
              <a:cxnLst/>
              <a:rect l="l" t="t" r="r" b="b"/>
              <a:pathLst>
                <a:path w="3059825" h="4636098">
                  <a:moveTo>
                    <a:pt x="0" y="0"/>
                  </a:moveTo>
                  <a:lnTo>
                    <a:pt x="3059825" y="0"/>
                  </a:lnTo>
                  <a:lnTo>
                    <a:pt x="3059825" y="4636098"/>
                  </a:lnTo>
                  <a:lnTo>
                    <a:pt x="0" y="4636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8295" y="2489773"/>
            <a:ext cx="9945405" cy="616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7"/>
              </a:lnSpc>
            </a:pPr>
            <a:r>
              <a:rPr lang="en-US" sz="5424" spc="-352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“Hoje têm de ser os filhos a levar </a:t>
            </a:r>
          </a:p>
          <a:p>
            <a:pPr algn="l">
              <a:lnSpc>
                <a:spcPts val="6617"/>
              </a:lnSpc>
            </a:pPr>
            <a:r>
              <a:rPr lang="en-US" sz="5424" spc="-352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os pais ao (re)encontro com Deus, convencendo-os a participar em tudo o que faz parte da catequese que pedem para os filhos”. </a:t>
            </a:r>
          </a:p>
          <a:p>
            <a:pPr algn="l">
              <a:lnSpc>
                <a:spcPts val="6617"/>
              </a:lnSpc>
            </a:pPr>
            <a:endParaRPr lang="en-US" sz="5424" spc="-352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535"/>
              </a:lnSpc>
            </a:pPr>
            <a:r>
              <a:rPr lang="en-US" sz="3717" spc="-24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CEP, Catequese, alegria do encontro, 35</a:t>
            </a:r>
          </a:p>
          <a:p>
            <a:pPr algn="l">
              <a:lnSpc>
                <a:spcPts val="4338"/>
              </a:lnSpc>
            </a:pPr>
            <a:endParaRPr lang="en-US" sz="3717" spc="-241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375" y="-1960161"/>
            <a:ext cx="18982407" cy="18958679"/>
          </a:xfrm>
          <a:custGeom>
            <a:avLst/>
            <a:gdLst/>
            <a:ahLst/>
            <a:cxnLst/>
            <a:rect l="l" t="t" r="r" b="b"/>
            <a:pathLst>
              <a:path w="18982407" h="18958679">
                <a:moveTo>
                  <a:pt x="0" y="0"/>
                </a:moveTo>
                <a:lnTo>
                  <a:pt x="18982406" y="0"/>
                </a:lnTo>
                <a:lnTo>
                  <a:pt x="18982406" y="18958678"/>
                </a:lnTo>
                <a:lnTo>
                  <a:pt x="0" y="18958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9144000" y="3661594"/>
            <a:ext cx="9944325" cy="6625406"/>
          </a:xfrm>
          <a:custGeom>
            <a:avLst/>
            <a:gdLst/>
            <a:ahLst/>
            <a:cxnLst/>
            <a:rect l="l" t="t" r="r" b="b"/>
            <a:pathLst>
              <a:path w="9944325" h="6625406">
                <a:moveTo>
                  <a:pt x="0" y="0"/>
                </a:moveTo>
                <a:lnTo>
                  <a:pt x="9944324" y="0"/>
                </a:lnTo>
                <a:lnTo>
                  <a:pt x="9944324" y="6625406"/>
                </a:lnTo>
                <a:lnTo>
                  <a:pt x="0" y="6625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833050" y="876300"/>
            <a:ext cx="12273350" cy="775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65"/>
              </a:lnSpc>
              <a:spcBef>
                <a:spcPct val="0"/>
              </a:spcBef>
            </a:pPr>
            <a:r>
              <a:rPr lang="en-US" sz="7618" b="1" dirty="0">
                <a:solidFill>
                  <a:srgbClr val="2E4D99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6.2 CATEQUESE E FAMÍLIA 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Uma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vez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que as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famílias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têm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dificuldade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transmitir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fé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podem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ser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tentadas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evitar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esta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tarefa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devemos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procurar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acompanhá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-las 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sem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nos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substituirmos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elas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tornando-nos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companheiros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de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caminho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oferecendo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instrumentos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para a </a:t>
            </a:r>
            <a:r>
              <a:rPr lang="en-US" sz="36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busca</a:t>
            </a:r>
            <a:r>
              <a:rPr lang="en-US" sz="36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de Deus.</a:t>
            </a:r>
          </a:p>
          <a:p>
            <a:pPr algn="l">
              <a:lnSpc>
                <a:spcPts val="5065"/>
              </a:lnSpc>
              <a:spcBef>
                <a:spcPct val="0"/>
              </a:spcBef>
            </a:pPr>
            <a:endParaRPr lang="en-US" sz="3618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085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Papa Leão XIV, </a:t>
            </a:r>
            <a:r>
              <a:rPr lang="en-US" sz="2918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Discurso</a:t>
            </a:r>
            <a:r>
              <a:rPr lang="en-US" sz="2918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19.09.2025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7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5117" y="867461"/>
            <a:ext cx="15291872" cy="8697208"/>
            <a:chOff x="0" y="0"/>
            <a:chExt cx="4027489" cy="2290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7489" cy="2290623"/>
            </a:xfrm>
            <a:custGeom>
              <a:avLst/>
              <a:gdLst/>
              <a:ahLst/>
              <a:cxnLst/>
              <a:rect l="l" t="t" r="r" b="b"/>
              <a:pathLst>
                <a:path w="4027489" h="2290623">
                  <a:moveTo>
                    <a:pt x="0" y="0"/>
                  </a:moveTo>
                  <a:lnTo>
                    <a:pt x="4027489" y="0"/>
                  </a:lnTo>
                  <a:lnTo>
                    <a:pt x="4027489" y="2290623"/>
                  </a:lnTo>
                  <a:lnTo>
                    <a:pt x="0" y="2290623"/>
                  </a:lnTo>
                  <a:close/>
                </a:path>
              </a:pathLst>
            </a:custGeom>
            <a:solidFill>
              <a:srgbClr val="F18E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27489" cy="2338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39623" y="1374205"/>
            <a:ext cx="12882860" cy="741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2"/>
              </a:lnSpc>
              <a:spcBef>
                <a:spcPct val="0"/>
              </a:spcBef>
            </a:pPr>
            <a:r>
              <a:rPr lang="en-US" sz="6330" b="1" spc="-253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 OS PAIS NÃO COMUNICAM </a:t>
            </a:r>
          </a:p>
          <a:p>
            <a:pPr algn="ctr">
              <a:lnSpc>
                <a:spcPts val="8862"/>
              </a:lnSpc>
              <a:spcBef>
                <a:spcPct val="0"/>
              </a:spcBef>
            </a:pPr>
            <a:r>
              <a:rPr lang="en-US" sz="6330" b="1" spc="-253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FÉ AOS SEUS FILHOS,</a:t>
            </a:r>
          </a:p>
          <a:p>
            <a:pPr algn="ctr">
              <a:lnSpc>
                <a:spcPts val="8862"/>
              </a:lnSpc>
              <a:spcBef>
                <a:spcPct val="0"/>
              </a:spcBef>
            </a:pPr>
            <a:r>
              <a:rPr lang="en-US" sz="6330" b="1" spc="-253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DESDE O VENTRE MATERNO,</a:t>
            </a:r>
          </a:p>
          <a:p>
            <a:pPr algn="ctr">
              <a:lnSpc>
                <a:spcPts val="8862"/>
              </a:lnSpc>
              <a:spcBef>
                <a:spcPct val="0"/>
              </a:spcBef>
            </a:pPr>
            <a:r>
              <a:rPr lang="en-US" sz="6330" b="1" spc="-253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VIDA CRISTÃ DELES ACABARÁ </a:t>
            </a:r>
          </a:p>
          <a:p>
            <a:pPr algn="ctr">
              <a:lnSpc>
                <a:spcPts val="8862"/>
              </a:lnSpc>
              <a:spcBef>
                <a:spcPct val="0"/>
              </a:spcBef>
            </a:pPr>
            <a:r>
              <a:rPr lang="en-US" sz="6330" b="1" spc="-253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POR SE TORNAR UMA ESPÉCIE </a:t>
            </a:r>
          </a:p>
          <a:p>
            <a:pPr algn="ctr">
              <a:lnSpc>
                <a:spcPts val="8862"/>
              </a:lnSpc>
              <a:spcBef>
                <a:spcPct val="0"/>
              </a:spcBef>
            </a:pPr>
            <a:r>
              <a:rPr lang="en-US" sz="6330" b="1" spc="-253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 LÍNGUA ESTRANGEIRA!</a:t>
            </a:r>
          </a:p>
          <a:p>
            <a:pPr algn="ctr">
              <a:lnSpc>
                <a:spcPts val="5362"/>
              </a:lnSpc>
              <a:spcBef>
                <a:spcPct val="0"/>
              </a:spcBef>
            </a:pPr>
            <a:r>
              <a:rPr lang="en-US" sz="3830" spc="-153">
                <a:solidFill>
                  <a:srgbClr val="000000"/>
                </a:solidFill>
                <a:latin typeface="Charlevoix"/>
                <a:ea typeface="Charlevoix"/>
                <a:cs typeface="Charlevoix"/>
                <a:sym typeface="Charlevoix"/>
              </a:rPr>
              <a:t>PE. AMARO GONÇALO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6158">
            <a:off x="-1394824" y="-273345"/>
            <a:ext cx="15164462" cy="10833689"/>
            <a:chOff x="0" y="0"/>
            <a:chExt cx="3594539" cy="2567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4539" cy="2567986"/>
            </a:xfrm>
            <a:custGeom>
              <a:avLst/>
              <a:gdLst/>
              <a:ahLst/>
              <a:cxnLst/>
              <a:rect l="l" t="t" r="r" b="b"/>
              <a:pathLst>
                <a:path w="3594539" h="2567986">
                  <a:moveTo>
                    <a:pt x="0" y="0"/>
                  </a:moveTo>
                  <a:lnTo>
                    <a:pt x="3594539" y="0"/>
                  </a:lnTo>
                  <a:lnTo>
                    <a:pt x="3594539" y="2567986"/>
                  </a:lnTo>
                  <a:lnTo>
                    <a:pt x="0" y="2567986"/>
                  </a:lnTo>
                  <a:close/>
                </a:path>
              </a:pathLst>
            </a:custGeom>
            <a:solidFill>
              <a:srgbClr val="41758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594539" cy="2615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89543" y="1936261"/>
            <a:ext cx="10354925" cy="9639494"/>
          </a:xfrm>
          <a:custGeom>
            <a:avLst/>
            <a:gdLst/>
            <a:ahLst/>
            <a:cxnLst/>
            <a:rect l="l" t="t" r="r" b="b"/>
            <a:pathLst>
              <a:path w="10354925" h="9639494">
                <a:moveTo>
                  <a:pt x="0" y="0"/>
                </a:moveTo>
                <a:lnTo>
                  <a:pt x="10354925" y="0"/>
                </a:lnTo>
                <a:lnTo>
                  <a:pt x="10354925" y="9639493"/>
                </a:lnTo>
                <a:lnTo>
                  <a:pt x="0" y="9639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028700" y="1178136"/>
            <a:ext cx="8532427" cy="893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Serviço paroquial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de colaboração com a família,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na iniciação cristã de todos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os seus membros,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 catequese paroquial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conta com os pais,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como primeiros e insubstituíveis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educadores na fé,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dos quais o pároco e catequistas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são colaboradores </a:t>
            </a:r>
          </a:p>
          <a:p>
            <a:pPr algn="l">
              <a:lnSpc>
                <a:spcPts val="6067"/>
              </a:lnSpc>
            </a:pPr>
            <a:r>
              <a:rPr lang="en-US" sz="4973" spc="-323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 companheiros de viagem.</a:t>
            </a:r>
          </a:p>
          <a:p>
            <a:pPr algn="l">
              <a:lnSpc>
                <a:spcPts val="4189"/>
              </a:lnSpc>
            </a:pPr>
            <a:endParaRPr lang="en-US" sz="4973" spc="-323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845563" y="1646483"/>
            <a:ext cx="8999784" cy="9599770"/>
          </a:xfrm>
          <a:custGeom>
            <a:avLst/>
            <a:gdLst/>
            <a:ahLst/>
            <a:cxnLst/>
            <a:rect l="l" t="t" r="r" b="b"/>
            <a:pathLst>
              <a:path w="8999784" h="9599770">
                <a:moveTo>
                  <a:pt x="0" y="0"/>
                </a:moveTo>
                <a:lnTo>
                  <a:pt x="8999784" y="0"/>
                </a:lnTo>
                <a:lnTo>
                  <a:pt x="8999784" y="9599770"/>
                </a:lnTo>
                <a:lnTo>
                  <a:pt x="0" y="9599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10191814" y="53549"/>
            <a:ext cx="2287274" cy="2287274"/>
          </a:xfrm>
          <a:custGeom>
            <a:avLst/>
            <a:gdLst/>
            <a:ahLst/>
            <a:cxnLst/>
            <a:rect l="l" t="t" r="r" b="b"/>
            <a:pathLst>
              <a:path w="2287274" h="2287274">
                <a:moveTo>
                  <a:pt x="0" y="0"/>
                </a:moveTo>
                <a:lnTo>
                  <a:pt x="2287274" y="0"/>
                </a:lnTo>
                <a:lnTo>
                  <a:pt x="2287274" y="2287274"/>
                </a:lnTo>
                <a:lnTo>
                  <a:pt x="0" y="2287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8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8689" y="498105"/>
            <a:ext cx="12673421" cy="910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4"/>
              </a:lnSpc>
              <a:spcBef>
                <a:spcPct val="0"/>
              </a:spcBef>
            </a:pPr>
            <a:r>
              <a:rPr lang="en-US" sz="4567" b="1" spc="-182" dirty="0">
                <a:solidFill>
                  <a:srgbClr val="FFFFFF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6.3 APELOS AOS PAIS</a:t>
            </a:r>
          </a:p>
          <a:p>
            <a:pPr algn="l">
              <a:lnSpc>
                <a:spcPts val="6394"/>
              </a:lnSpc>
              <a:spcBef>
                <a:spcPct val="0"/>
              </a:spcBef>
            </a:pPr>
            <a:endParaRPr lang="en-US" sz="4567" b="1" spc="-182" dirty="0">
              <a:solidFill>
                <a:srgbClr val="FFFFFF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1.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Edificar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família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como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Igreja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doméstica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(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oração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e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vida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cristã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em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família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)</a:t>
            </a:r>
          </a:p>
          <a:p>
            <a:pPr algn="l">
              <a:lnSpc>
                <a:spcPts val="4492"/>
              </a:lnSpc>
              <a:spcBef>
                <a:spcPct val="0"/>
              </a:spcBef>
            </a:pPr>
            <a:endParaRPr lang="en-US" sz="3208" spc="-128" dirty="0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2.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Colaborar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nas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atividades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da Catequese </a:t>
            </a: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(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anúncio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e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logística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)</a:t>
            </a:r>
          </a:p>
          <a:p>
            <a:pPr algn="l">
              <a:lnSpc>
                <a:spcPts val="4492"/>
              </a:lnSpc>
              <a:spcBef>
                <a:spcPct val="0"/>
              </a:spcBef>
            </a:pPr>
            <a:endParaRPr lang="en-US" sz="3208" spc="-128" dirty="0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3.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Zelar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pela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assiduidade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Catequese e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Eucaristia</a:t>
            </a:r>
            <a:endParaRPr lang="en-US" sz="3208" spc="-128" dirty="0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92"/>
              </a:lnSpc>
              <a:spcBef>
                <a:spcPct val="0"/>
              </a:spcBef>
            </a:pPr>
            <a:endParaRPr lang="en-US" sz="3208" spc="-128" dirty="0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4.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Participar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missa dominical (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acompanhar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os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filhos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)</a:t>
            </a:r>
          </a:p>
          <a:p>
            <a:pPr algn="l">
              <a:lnSpc>
                <a:spcPts val="4492"/>
              </a:lnSpc>
              <a:spcBef>
                <a:spcPct val="0"/>
              </a:spcBef>
            </a:pPr>
            <a:endParaRPr lang="en-US" sz="3208" spc="-128" dirty="0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5.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Inscrever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-se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Catequese de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adultos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|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Percurso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Catecumenal</a:t>
            </a:r>
          </a:p>
          <a:p>
            <a:pPr algn="l">
              <a:lnSpc>
                <a:spcPts val="4492"/>
              </a:lnSpc>
              <a:spcBef>
                <a:spcPct val="0"/>
              </a:spcBef>
            </a:pPr>
            <a:endParaRPr lang="en-US" sz="3208" spc="-128" dirty="0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6.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Integrar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-se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noutros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grupos</a:t>
            </a:r>
            <a:r>
              <a:rPr lang="en-US" sz="3208" spc="-128" dirty="0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208" spc="-128" dirty="0" err="1">
                <a:solidFill>
                  <a:srgbClr val="FFFFFF"/>
                </a:solidFill>
                <a:latin typeface="Museo Sans"/>
                <a:ea typeface="Museo Sans"/>
                <a:cs typeface="Museo Sans"/>
                <a:sym typeface="Museo Sans"/>
              </a:rPr>
              <a:t>pastorais</a:t>
            </a:r>
            <a:endParaRPr lang="en-US" sz="3208" spc="-128" dirty="0">
              <a:solidFill>
                <a:srgbClr val="FFFFFF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172110" y="0"/>
            <a:ext cx="5115890" cy="10287000"/>
            <a:chOff x="0" y="0"/>
            <a:chExt cx="6821186" cy="13716000"/>
          </a:xfrm>
        </p:grpSpPr>
        <p:pic>
          <p:nvPicPr>
            <p:cNvPr id="4" name="Pictur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40" r="2040" b="11770"/>
            <a:stretch>
              <a:fillRect/>
            </a:stretch>
          </p:blipFill>
          <p:spPr>
            <a:xfrm>
              <a:off x="0" y="0"/>
              <a:ext cx="6821186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flipH="1">
            <a:off x="13172110" y="8103489"/>
            <a:ext cx="2049771" cy="2183511"/>
          </a:xfrm>
          <a:custGeom>
            <a:avLst/>
            <a:gdLst/>
            <a:ahLst/>
            <a:cxnLst/>
            <a:rect l="l" t="t" r="r" b="b"/>
            <a:pathLst>
              <a:path w="2049771" h="2183511">
                <a:moveTo>
                  <a:pt x="2049771" y="0"/>
                </a:moveTo>
                <a:lnTo>
                  <a:pt x="0" y="0"/>
                </a:lnTo>
                <a:lnTo>
                  <a:pt x="0" y="2183511"/>
                </a:lnTo>
                <a:lnTo>
                  <a:pt x="2049771" y="2183511"/>
                </a:lnTo>
                <a:lnTo>
                  <a:pt x="20497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5042" y="1160687"/>
            <a:ext cx="15080439" cy="839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9"/>
              </a:lnSpc>
              <a:spcBef>
                <a:spcPct val="0"/>
              </a:spcBef>
            </a:pPr>
            <a:r>
              <a:rPr lang="en-US" sz="4699" b="1" spc="-187" dirty="0">
                <a:solidFill>
                  <a:srgbClr val="E79417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7. O CATEQUISTA: COMPANHEIRO DA FÉ </a:t>
            </a:r>
          </a:p>
          <a:p>
            <a:pPr algn="l">
              <a:lnSpc>
                <a:spcPts val="6579"/>
              </a:lnSpc>
              <a:spcBef>
                <a:spcPct val="0"/>
              </a:spcBef>
            </a:pPr>
            <a:r>
              <a:rPr lang="en-US" sz="4699" b="1" spc="-187" dirty="0">
                <a:solidFill>
                  <a:srgbClr val="E79417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DOS CATEQUIZANDOS E DOS PAIS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699" b="1" spc="-187" dirty="0">
              <a:solidFill>
                <a:srgbClr val="E79417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catequista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não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é um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especialista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</a:t>
            </a:r>
          </a:p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nem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um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substituto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dos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pais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 </a:t>
            </a:r>
          </a:p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educação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fé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</a:t>
            </a:r>
          </a:p>
          <a:p>
            <a:pPr algn="l">
              <a:lnSpc>
                <a:spcPts val="4335"/>
              </a:lnSpc>
              <a:spcBef>
                <a:spcPct val="0"/>
              </a:spcBef>
            </a:pPr>
            <a:endParaRPr lang="en-US" sz="3096" spc="-12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catequista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é um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companheiro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</a:p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no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caminho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fé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dos catequizandos e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pais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.</a:t>
            </a:r>
          </a:p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O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catequista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não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é um professor que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dá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lição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</a:t>
            </a:r>
          </a:p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“mas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aquele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que planta no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coração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a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palavra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da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vida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,</a:t>
            </a:r>
          </a:p>
          <a:p>
            <a:pPr algn="l">
              <a:lnSpc>
                <a:spcPts val="4335"/>
              </a:lnSpc>
              <a:spcBef>
                <a:spcPct val="0"/>
              </a:spcBef>
            </a:pP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para que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dê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frutos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de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vida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</a:t>
            </a:r>
            <a:r>
              <a:rPr lang="en-US" sz="3096" spc="-123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bela</a:t>
            </a:r>
            <a:r>
              <a:rPr lang="en-US" sz="3096" spc="-123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”. </a:t>
            </a:r>
          </a:p>
          <a:p>
            <a:pPr algn="l">
              <a:lnSpc>
                <a:spcPts val="4335"/>
              </a:lnSpc>
              <a:spcBef>
                <a:spcPct val="0"/>
              </a:spcBef>
            </a:pPr>
            <a:endParaRPr lang="en-US" sz="3096" spc="-123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6" spc="-91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Cf. Leão XIV, </a:t>
            </a:r>
            <a:r>
              <a:rPr lang="en-US" sz="2296" spc="-91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Homilia</a:t>
            </a:r>
            <a:r>
              <a:rPr lang="en-US" sz="2296" spc="-91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no </a:t>
            </a:r>
            <a:r>
              <a:rPr lang="en-US" sz="2296" spc="-91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Jubileu</a:t>
            </a:r>
            <a:r>
              <a:rPr lang="en-US" sz="2296" spc="-91" dirty="0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 dos </a:t>
            </a:r>
            <a:r>
              <a:rPr lang="en-US" sz="2296" spc="-91" dirty="0" err="1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Catequistas</a:t>
            </a:r>
            <a:endParaRPr lang="en-US" sz="2296" spc="-91" dirty="0">
              <a:solidFill>
                <a:srgbClr val="0000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2744920" y="2057400"/>
            <a:ext cx="5020056" cy="8229600"/>
          </a:xfrm>
          <a:custGeom>
            <a:avLst/>
            <a:gdLst/>
            <a:ahLst/>
            <a:cxnLst/>
            <a:rect l="l" t="t" r="r" b="b"/>
            <a:pathLst>
              <a:path w="5020056" h="8229600">
                <a:moveTo>
                  <a:pt x="5020056" y="0"/>
                </a:moveTo>
                <a:lnTo>
                  <a:pt x="0" y="0"/>
                </a:lnTo>
                <a:lnTo>
                  <a:pt x="0" y="8229600"/>
                </a:lnTo>
                <a:lnTo>
                  <a:pt x="5020056" y="8229600"/>
                </a:lnTo>
                <a:lnTo>
                  <a:pt x="502005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 rot="636027">
            <a:off x="15700940" y="6410994"/>
            <a:ext cx="233209" cy="362267"/>
          </a:xfrm>
          <a:custGeom>
            <a:avLst/>
            <a:gdLst/>
            <a:ahLst/>
            <a:cxnLst/>
            <a:rect l="l" t="t" r="r" b="b"/>
            <a:pathLst>
              <a:path w="233209" h="362267">
                <a:moveTo>
                  <a:pt x="0" y="0"/>
                </a:moveTo>
                <a:lnTo>
                  <a:pt x="233209" y="0"/>
                </a:lnTo>
                <a:lnTo>
                  <a:pt x="233209" y="362267"/>
                </a:lnTo>
                <a:lnTo>
                  <a:pt x="0" y="362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148210" cy="3267116"/>
            <a:chOff x="0" y="0"/>
            <a:chExt cx="625881" cy="17808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881" cy="1780882"/>
            </a:xfrm>
            <a:custGeom>
              <a:avLst/>
              <a:gdLst/>
              <a:ahLst/>
              <a:cxnLst/>
              <a:rect l="l" t="t" r="r" b="b"/>
              <a:pathLst>
                <a:path w="625881" h="1780882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E7941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25565" y="555625"/>
            <a:ext cx="14333735" cy="973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Senhor, faz-Te nosso Companheiro,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ensina-nos a escutar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 a discernir a Tua vontade,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na escuta da Tua voz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 da voz dos irmãos,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para seguirmos juntos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os caminhos pelos quais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o Teu Espírito Santo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nos quer conduzir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em esperança.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19475F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31060" y="-2187302"/>
            <a:ext cx="14783970" cy="14783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FF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89861" y="1615108"/>
            <a:ext cx="11584457" cy="7445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45"/>
              </a:lnSpc>
              <a:spcBef>
                <a:spcPct val="0"/>
              </a:spcBef>
            </a:pPr>
            <a:r>
              <a:rPr lang="en-US" sz="5318" b="1" spc="-212">
                <a:solidFill>
                  <a:srgbClr val="DB512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 GRANDE DESAFIO DO CATEQUISTA:</a:t>
            </a:r>
          </a:p>
          <a:p>
            <a:pPr algn="r">
              <a:lnSpc>
                <a:spcPts val="7445"/>
              </a:lnSpc>
              <a:spcBef>
                <a:spcPct val="0"/>
              </a:spcBef>
            </a:pPr>
            <a:r>
              <a:rPr lang="en-US" sz="5318" b="1" spc="-212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 </a:t>
            </a:r>
          </a:p>
          <a:p>
            <a:pPr algn="r">
              <a:lnSpc>
                <a:spcPts val="7445"/>
              </a:lnSpc>
              <a:spcBef>
                <a:spcPct val="0"/>
              </a:spcBef>
            </a:pPr>
            <a:r>
              <a:rPr lang="en-US" sz="5318" b="1" spc="-212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«Expõe tudo de modo</a:t>
            </a:r>
          </a:p>
          <a:p>
            <a:pPr algn="r">
              <a:lnSpc>
                <a:spcPts val="7445"/>
              </a:lnSpc>
              <a:spcBef>
                <a:spcPct val="0"/>
              </a:spcBef>
            </a:pPr>
            <a:r>
              <a:rPr lang="en-US" sz="5318" b="1" spc="-212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que quem te ouça,</a:t>
            </a:r>
          </a:p>
          <a:p>
            <a:pPr algn="r">
              <a:lnSpc>
                <a:spcPts val="7445"/>
              </a:lnSpc>
              <a:spcBef>
                <a:spcPct val="0"/>
              </a:spcBef>
            </a:pPr>
            <a:r>
              <a:rPr lang="en-US" sz="5318" b="1" spc="-212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ouvindo, acredite;</a:t>
            </a:r>
          </a:p>
          <a:p>
            <a:pPr algn="r">
              <a:lnSpc>
                <a:spcPts val="7445"/>
              </a:lnSpc>
              <a:spcBef>
                <a:spcPct val="0"/>
              </a:spcBef>
            </a:pPr>
            <a:r>
              <a:rPr lang="en-US" sz="5318" b="1" spc="-212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acreditando, espere;</a:t>
            </a:r>
          </a:p>
          <a:p>
            <a:pPr algn="r">
              <a:lnSpc>
                <a:spcPts val="7445"/>
              </a:lnSpc>
              <a:spcBef>
                <a:spcPct val="0"/>
              </a:spcBef>
            </a:pPr>
            <a:r>
              <a:rPr lang="en-US" sz="5318" b="1" spc="-212">
                <a:solidFill>
                  <a:srgbClr val="000000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e esperando, ame» </a:t>
            </a:r>
          </a:p>
          <a:p>
            <a:pPr algn="r">
              <a:lnSpc>
                <a:spcPts val="6912"/>
              </a:lnSpc>
              <a:spcBef>
                <a:spcPct val="0"/>
              </a:spcBef>
            </a:pPr>
            <a:r>
              <a:rPr lang="en-US" sz="4937" spc="-197">
                <a:solidFill>
                  <a:srgbClr val="000000"/>
                </a:solidFill>
                <a:latin typeface="Museo Sans"/>
                <a:ea typeface="Museo Sans"/>
                <a:cs typeface="Museo Sans"/>
                <a:sym typeface="Museo Sans"/>
              </a:rPr>
              <a:t>(Santo Agostinho)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0" y="2214302"/>
            <a:ext cx="8269089" cy="8072698"/>
          </a:xfrm>
          <a:custGeom>
            <a:avLst/>
            <a:gdLst/>
            <a:ahLst/>
            <a:cxnLst/>
            <a:rect l="l" t="t" r="r" b="b"/>
            <a:pathLst>
              <a:path w="8269089" h="8072698">
                <a:moveTo>
                  <a:pt x="8269089" y="0"/>
                </a:moveTo>
                <a:lnTo>
                  <a:pt x="0" y="0"/>
                </a:lnTo>
                <a:lnTo>
                  <a:pt x="0" y="8072698"/>
                </a:lnTo>
                <a:lnTo>
                  <a:pt x="8269089" y="8072698"/>
                </a:lnTo>
                <a:lnTo>
                  <a:pt x="8269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7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7117" y="-946051"/>
            <a:ext cx="13070001" cy="1307000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37127" y="5569808"/>
            <a:ext cx="6058701" cy="3688492"/>
          </a:xfrm>
          <a:custGeom>
            <a:avLst/>
            <a:gdLst/>
            <a:ahLst/>
            <a:cxnLst/>
            <a:rect l="l" t="t" r="r" b="b"/>
            <a:pathLst>
              <a:path w="6058701" h="3688492">
                <a:moveTo>
                  <a:pt x="0" y="0"/>
                </a:moveTo>
                <a:lnTo>
                  <a:pt x="6058701" y="0"/>
                </a:lnTo>
                <a:lnTo>
                  <a:pt x="6058701" y="3688492"/>
                </a:lnTo>
                <a:lnTo>
                  <a:pt x="0" y="3688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4259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4262458" y="1499527"/>
            <a:ext cx="10810131" cy="390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8"/>
              </a:lnSpc>
            </a:pPr>
            <a:r>
              <a:rPr lang="en-US" sz="7894" b="1" spc="-315">
                <a:solidFill>
                  <a:srgbClr val="F18E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regras </a:t>
            </a:r>
          </a:p>
          <a:p>
            <a:pPr algn="ctr">
              <a:lnSpc>
                <a:spcPts val="7578"/>
              </a:lnSpc>
            </a:pPr>
            <a:r>
              <a:rPr lang="en-US" sz="7894" b="1" spc="-315">
                <a:solidFill>
                  <a:srgbClr val="F18E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 assiduidade </a:t>
            </a:r>
          </a:p>
          <a:p>
            <a:pPr algn="ctr">
              <a:lnSpc>
                <a:spcPts val="7578"/>
              </a:lnSpc>
            </a:pPr>
            <a:r>
              <a:rPr lang="en-US" sz="7894" b="1" spc="-315">
                <a:solidFill>
                  <a:srgbClr val="F18E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para a catequese </a:t>
            </a:r>
          </a:p>
          <a:p>
            <a:pPr marL="0" lvl="0" indent="0" algn="ctr">
              <a:lnSpc>
                <a:spcPts val="7578"/>
              </a:lnSpc>
              <a:spcBef>
                <a:spcPct val="0"/>
              </a:spcBef>
            </a:pPr>
            <a:r>
              <a:rPr lang="en-US" sz="7894" b="1" spc="-315">
                <a:solidFill>
                  <a:srgbClr val="F18E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da infância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8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1782" y="-1817772"/>
            <a:ext cx="16721072" cy="1672107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2503" y="2024693"/>
            <a:ext cx="14006788" cy="637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1. Por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princípio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nunca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se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falta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à Catequese, </a:t>
            </a:r>
          </a:p>
          <a:p>
            <a:pPr algn="l">
              <a:lnSpc>
                <a:spcPts val="4250"/>
              </a:lnSpc>
            </a:pP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nem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à Missa. </a:t>
            </a:r>
          </a:p>
          <a:p>
            <a:pPr algn="l">
              <a:lnSpc>
                <a:spcPts val="4250"/>
              </a:lnSpc>
            </a:pP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Num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caso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e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noutro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trata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-se sempre </a:t>
            </a:r>
          </a:p>
          <a:p>
            <a:pPr algn="l">
              <a:lnSpc>
                <a:spcPts val="4250"/>
              </a:lnSpc>
            </a:pP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 um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compromisso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sério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e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não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um                         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qualquer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espaço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atividades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tempos livres. </a:t>
            </a:r>
          </a:p>
          <a:p>
            <a:pPr algn="l">
              <a:lnSpc>
                <a:spcPts val="4250"/>
              </a:lnSpc>
            </a:pPr>
            <a:endParaRPr lang="en-US" sz="4427" b="1" spc="-177" dirty="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algn="l">
              <a:lnSpc>
                <a:spcPts val="4250"/>
              </a:lnSpc>
            </a:pPr>
            <a:endParaRPr lang="en-US" sz="4427" b="1" spc="-177" dirty="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algn="l">
              <a:lnSpc>
                <a:spcPts val="4250"/>
              </a:lnSpc>
            </a:pP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2.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Os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encontros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da Catequese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estão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interligados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pelo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que a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ausência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num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encontro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compromete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</a:p>
          <a:p>
            <a:pPr algn="l">
              <a:lnSpc>
                <a:spcPts val="4250"/>
              </a:lnSpc>
            </a:pP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para o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próprio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e para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os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demais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</a:p>
          <a:p>
            <a:pPr algn="l">
              <a:lnSpc>
                <a:spcPts val="4250"/>
              </a:lnSpc>
            </a:pP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desenvolvimento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dos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encontros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427" b="1" spc="-177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seguintes</a:t>
            </a:r>
            <a:r>
              <a:rPr lang="en-US" sz="4427" b="1" spc="-177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.</a:t>
            </a:r>
          </a:p>
          <a:p>
            <a:pPr marL="0" lvl="0" indent="0" algn="l">
              <a:lnSpc>
                <a:spcPts val="1977"/>
              </a:lnSpc>
              <a:spcBef>
                <a:spcPct val="0"/>
              </a:spcBef>
            </a:pPr>
            <a:endParaRPr lang="en-US" sz="4427" b="1" spc="-177" dirty="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895880" y="1716515"/>
            <a:ext cx="4008015" cy="6038440"/>
          </a:xfrm>
          <a:custGeom>
            <a:avLst/>
            <a:gdLst/>
            <a:ahLst/>
            <a:cxnLst/>
            <a:rect l="l" t="t" r="r" b="b"/>
            <a:pathLst>
              <a:path w="4008015" h="6038440">
                <a:moveTo>
                  <a:pt x="0" y="0"/>
                </a:moveTo>
                <a:lnTo>
                  <a:pt x="4008014" y="0"/>
                </a:lnTo>
                <a:lnTo>
                  <a:pt x="4008014" y="6038440"/>
                </a:lnTo>
                <a:lnTo>
                  <a:pt x="0" y="6038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8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1782" y="-1817772"/>
            <a:ext cx="16721072" cy="1672107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2943" y="1674452"/>
            <a:ext cx="12680869" cy="776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7"/>
              </a:lnSpc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3. Não há espaço na Catequese, </a:t>
            </a:r>
          </a:p>
          <a:p>
            <a:pPr algn="l">
              <a:lnSpc>
                <a:spcPts val="3847"/>
              </a:lnSpc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para faltas injustificadas. </a:t>
            </a:r>
          </a:p>
          <a:p>
            <a:pPr algn="l">
              <a:lnSpc>
                <a:spcPts val="3847"/>
              </a:lnSpc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Catequese é escolha livre dos pais. </a:t>
            </a:r>
          </a:p>
          <a:p>
            <a:pPr algn="l">
              <a:lnSpc>
                <a:spcPts val="3847"/>
              </a:lnSpc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Por isso, estes devem ser coerentes </a:t>
            </a:r>
          </a:p>
          <a:p>
            <a:pPr algn="l">
              <a:lnSpc>
                <a:spcPts val="3847"/>
              </a:lnSpc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com a escolha feita!</a:t>
            </a:r>
          </a:p>
          <a:p>
            <a:pPr algn="l">
              <a:lnSpc>
                <a:spcPts val="3847"/>
              </a:lnSpc>
            </a:pPr>
            <a:endParaRPr lang="en-US" sz="4008" b="1" spc="-16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algn="l">
              <a:lnSpc>
                <a:spcPts val="3847"/>
              </a:lnSpc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4. No caso de acontecer uma falta à Catequese, qualquer satisfação a dar ao catequista, através de uma justificação oral ou escrita, é um procedimento obrigatório de cortesia e lealdade.</a:t>
            </a:r>
          </a:p>
          <a:p>
            <a:pPr algn="l">
              <a:lnSpc>
                <a:spcPts val="3847"/>
              </a:lnSpc>
            </a:pPr>
            <a:endParaRPr lang="en-US" sz="4008" b="1" spc="-16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algn="l">
              <a:lnSpc>
                <a:spcPts val="3847"/>
              </a:lnSpc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5. Mas essa «satisfação» não justifica, de si ou por si, qualquer falta, se, de facto, não houver razões sérias para tal. </a:t>
            </a:r>
          </a:p>
          <a:p>
            <a:pPr algn="l">
              <a:lnSpc>
                <a:spcPts val="3847"/>
              </a:lnSpc>
            </a:pPr>
            <a:endParaRPr lang="en-US" sz="4008" b="1" spc="-16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algn="l">
              <a:lnSpc>
                <a:spcPts val="3847"/>
              </a:lnSpc>
              <a:spcBef>
                <a:spcPct val="0"/>
              </a:spcBef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13979338" y="195999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7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22453" y="-2456912"/>
            <a:ext cx="16721072" cy="1672107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06654" y="830065"/>
            <a:ext cx="3887484" cy="4313435"/>
          </a:xfrm>
          <a:custGeom>
            <a:avLst/>
            <a:gdLst/>
            <a:ahLst/>
            <a:cxnLst/>
            <a:rect l="l" t="t" r="r" b="b"/>
            <a:pathLst>
              <a:path w="3887484" h="4313435">
                <a:moveTo>
                  <a:pt x="0" y="0"/>
                </a:moveTo>
                <a:lnTo>
                  <a:pt x="3887484" y="0"/>
                </a:lnTo>
                <a:lnTo>
                  <a:pt x="3887484" y="4313435"/>
                </a:lnTo>
                <a:lnTo>
                  <a:pt x="0" y="4313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269140" y="1236166"/>
            <a:ext cx="14491764" cy="583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7"/>
              </a:lnSpc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6. São razões sérias para uma falta:</a:t>
            </a:r>
          </a:p>
          <a:p>
            <a:pPr algn="l">
              <a:lnSpc>
                <a:spcPts val="3847"/>
              </a:lnSpc>
            </a:pPr>
            <a:endParaRPr lang="en-US" sz="4008" b="1" spc="-16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marL="865358" lvl="1" indent="-432679" algn="l">
              <a:lnSpc>
                <a:spcPts val="3847"/>
              </a:lnSpc>
              <a:buFont typeface="Arial"/>
              <a:buChar char="•"/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participação do catequizando em alguma atividade pastoral, que decorra no mesmo horário da Catequese;</a:t>
            </a:r>
          </a:p>
          <a:p>
            <a:pPr marL="865358" lvl="1" indent="-432679" algn="l">
              <a:lnSpc>
                <a:spcPts val="3847"/>
              </a:lnSpc>
              <a:buFont typeface="Arial"/>
              <a:buChar char="•"/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doença;</a:t>
            </a:r>
          </a:p>
          <a:p>
            <a:pPr marL="865358" lvl="1" indent="-432679" algn="l">
              <a:lnSpc>
                <a:spcPts val="3847"/>
              </a:lnSpc>
              <a:buFont typeface="Arial"/>
              <a:buChar char="•"/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 luto;</a:t>
            </a:r>
          </a:p>
          <a:p>
            <a:pPr marL="865358" lvl="1" indent="-432679" algn="l">
              <a:lnSpc>
                <a:spcPts val="3847"/>
              </a:lnSpc>
              <a:buFont typeface="Arial"/>
              <a:buChar char="•"/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 participação em alguma celebração sacramental do batismo, casamento ou funeral de pessoa próxima ou algum evento, em que a presença do catequizando seja absolutamente necessária (provas finais etc);</a:t>
            </a:r>
          </a:p>
          <a:p>
            <a:pPr algn="l">
              <a:lnSpc>
                <a:spcPts val="3847"/>
              </a:lnSpc>
            </a:pPr>
            <a:endParaRPr lang="en-US" sz="4008" b="1" spc="-16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algn="l">
              <a:lnSpc>
                <a:spcPts val="3847"/>
              </a:lnSpc>
              <a:spcBef>
                <a:spcPct val="0"/>
              </a:spcBef>
            </a:pPr>
            <a:r>
              <a:rPr lang="en-US" sz="4008" b="1" spc="-16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14998619" y="5538482"/>
            <a:ext cx="2693118" cy="3324837"/>
          </a:xfrm>
          <a:custGeom>
            <a:avLst/>
            <a:gdLst/>
            <a:ahLst/>
            <a:cxnLst/>
            <a:rect l="l" t="t" r="r" b="b"/>
            <a:pathLst>
              <a:path w="2693118" h="3324837">
                <a:moveTo>
                  <a:pt x="0" y="0"/>
                </a:moveTo>
                <a:lnTo>
                  <a:pt x="2693118" y="0"/>
                </a:lnTo>
                <a:lnTo>
                  <a:pt x="2693118" y="3324836"/>
                </a:lnTo>
                <a:lnTo>
                  <a:pt x="0" y="3324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9775531" y="6570791"/>
            <a:ext cx="3483269" cy="3483269"/>
          </a:xfrm>
          <a:custGeom>
            <a:avLst/>
            <a:gdLst/>
            <a:ahLst/>
            <a:cxnLst/>
            <a:rect l="l" t="t" r="r" b="b"/>
            <a:pathLst>
              <a:path w="3483269" h="3483269">
                <a:moveTo>
                  <a:pt x="0" y="0"/>
                </a:moveTo>
                <a:lnTo>
                  <a:pt x="3483269" y="0"/>
                </a:lnTo>
                <a:lnTo>
                  <a:pt x="3483269" y="3483269"/>
                </a:lnTo>
                <a:lnTo>
                  <a:pt x="0" y="34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701659" y="6685635"/>
            <a:ext cx="4723101" cy="3601365"/>
          </a:xfrm>
          <a:custGeom>
            <a:avLst/>
            <a:gdLst/>
            <a:ahLst/>
            <a:cxnLst/>
            <a:rect l="l" t="t" r="r" b="b"/>
            <a:pathLst>
              <a:path w="4723101" h="3601365">
                <a:moveTo>
                  <a:pt x="0" y="0"/>
                </a:moveTo>
                <a:lnTo>
                  <a:pt x="4723102" y="0"/>
                </a:lnTo>
                <a:lnTo>
                  <a:pt x="4723102" y="3601365"/>
                </a:lnTo>
                <a:lnTo>
                  <a:pt x="0" y="3601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7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22453" y="-2456912"/>
            <a:ext cx="16721072" cy="1672107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2187" y="1360108"/>
            <a:ext cx="13015656" cy="789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0"/>
              </a:lnSpc>
            </a:pP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7. As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circunstâncias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referidas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no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parágrafo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anterior, que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poderiam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justificar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uma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falta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Catequese,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naturalmente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raríssimas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será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razoável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em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situações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normais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que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ultrapassem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limite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cinco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vezes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por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ano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.</a:t>
            </a:r>
          </a:p>
          <a:p>
            <a:pPr algn="l">
              <a:lnSpc>
                <a:spcPts val="5290"/>
              </a:lnSpc>
            </a:pPr>
            <a:endParaRPr lang="en-US" sz="4008" b="1" spc="-160" dirty="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algn="l">
              <a:lnSpc>
                <a:spcPts val="5290"/>
              </a:lnSpc>
            </a:pP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8. As festas de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aniversário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as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atividades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desportivas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a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falta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vontade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catequizando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passeios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escolares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motivos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razoáveis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para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faltar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à Catequese e à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Eucaristia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.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Os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principais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prejudicados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próprio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e 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grupo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a que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pertencem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;</a:t>
            </a:r>
          </a:p>
          <a:p>
            <a:pPr algn="l">
              <a:lnSpc>
                <a:spcPts val="3847"/>
              </a:lnSpc>
              <a:spcBef>
                <a:spcPct val="0"/>
              </a:spcBef>
            </a:pP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13703731" y="1211311"/>
            <a:ext cx="3986245" cy="3492947"/>
          </a:xfrm>
          <a:custGeom>
            <a:avLst/>
            <a:gdLst/>
            <a:ahLst/>
            <a:cxnLst/>
            <a:rect l="l" t="t" r="r" b="b"/>
            <a:pathLst>
              <a:path w="3986245" h="3492947">
                <a:moveTo>
                  <a:pt x="0" y="0"/>
                </a:moveTo>
                <a:lnTo>
                  <a:pt x="3986244" y="0"/>
                </a:lnTo>
                <a:lnTo>
                  <a:pt x="3986244" y="3492947"/>
                </a:lnTo>
                <a:lnTo>
                  <a:pt x="0" y="3492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4836712" y="4810781"/>
            <a:ext cx="2422588" cy="4114800"/>
          </a:xfrm>
          <a:custGeom>
            <a:avLst/>
            <a:gdLst/>
            <a:ahLst/>
            <a:cxnLst/>
            <a:rect l="l" t="t" r="r" b="b"/>
            <a:pathLst>
              <a:path w="2422588" h="4114800">
                <a:moveTo>
                  <a:pt x="0" y="0"/>
                </a:moveTo>
                <a:lnTo>
                  <a:pt x="2422588" y="0"/>
                </a:lnTo>
                <a:lnTo>
                  <a:pt x="2422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8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15930" y="-2456912"/>
            <a:ext cx="16721072" cy="1672107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2187" y="1322008"/>
            <a:ext cx="13015656" cy="639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1"/>
              </a:lnSpc>
            </a:pP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9. Se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acontecer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uma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acumulação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sucessiva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três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faltas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a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continuidade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Catequese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fica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sujeita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a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uma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conversa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prévia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dos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pais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com 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pároco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.  </a:t>
            </a:r>
          </a:p>
          <a:p>
            <a:pPr algn="l">
              <a:lnSpc>
                <a:spcPts val="5611"/>
              </a:lnSpc>
            </a:pPr>
            <a:endParaRPr lang="en-US" sz="4008" b="1" spc="-160" dirty="0">
              <a:solidFill>
                <a:srgbClr val="000000"/>
              </a:solidFill>
              <a:latin typeface="Charlevoix Bold"/>
              <a:ea typeface="Charlevoix Bold"/>
              <a:cs typeface="Charlevoix Bold"/>
              <a:sym typeface="Charlevoix Bold"/>
            </a:endParaRPr>
          </a:p>
          <a:p>
            <a:pPr algn="l">
              <a:lnSpc>
                <a:spcPts val="5611"/>
              </a:lnSpc>
            </a:pP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10. Se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acontecer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excecionalmente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uma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acumulação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sucessiva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excessiva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faltas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por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motivos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incontornáveis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(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doença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acidente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separação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dos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pais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partilha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fins de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semana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),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será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caso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ponderar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a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vantagem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de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retomar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mesmo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ano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, no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ano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 </a:t>
            </a:r>
            <a:r>
              <a:rPr lang="en-US" sz="4008" b="1" spc="-160" dirty="0" err="1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seguinte</a:t>
            </a:r>
            <a:r>
              <a:rPr lang="en-US" sz="4008" b="1" spc="-160" dirty="0">
                <a:solidFill>
                  <a:srgbClr val="000000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2986304" y="1028700"/>
            <a:ext cx="5107834" cy="4501279"/>
          </a:xfrm>
          <a:custGeom>
            <a:avLst/>
            <a:gdLst/>
            <a:ahLst/>
            <a:cxnLst/>
            <a:rect l="l" t="t" r="r" b="b"/>
            <a:pathLst>
              <a:path w="5107834" h="4501279">
                <a:moveTo>
                  <a:pt x="0" y="0"/>
                </a:moveTo>
                <a:lnTo>
                  <a:pt x="5107834" y="0"/>
                </a:lnTo>
                <a:lnTo>
                  <a:pt x="5107834" y="4501279"/>
                </a:lnTo>
                <a:lnTo>
                  <a:pt x="0" y="4501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4373717" y="6036390"/>
            <a:ext cx="2690296" cy="2374187"/>
          </a:xfrm>
          <a:custGeom>
            <a:avLst/>
            <a:gdLst/>
            <a:ahLst/>
            <a:cxnLst/>
            <a:rect l="l" t="t" r="r" b="b"/>
            <a:pathLst>
              <a:path w="2690296" h="2374187">
                <a:moveTo>
                  <a:pt x="0" y="0"/>
                </a:moveTo>
                <a:lnTo>
                  <a:pt x="2690297" y="0"/>
                </a:lnTo>
                <a:lnTo>
                  <a:pt x="2690297" y="2374186"/>
                </a:lnTo>
                <a:lnTo>
                  <a:pt x="0" y="2374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1109" y="-593089"/>
            <a:ext cx="1868210" cy="8695489"/>
            <a:chOff x="0" y="0"/>
            <a:chExt cx="628681" cy="2926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681" cy="2926164"/>
            </a:xfrm>
            <a:custGeom>
              <a:avLst/>
              <a:gdLst/>
              <a:ahLst/>
              <a:cxnLst/>
              <a:rect l="l" t="t" r="r" b="b"/>
              <a:pathLst>
                <a:path w="628681" h="2926164">
                  <a:moveTo>
                    <a:pt x="209674" y="2907095"/>
                  </a:moveTo>
                  <a:cubicBezTo>
                    <a:pt x="241904" y="2918609"/>
                    <a:pt x="278547" y="2926164"/>
                    <a:pt x="314510" y="2926164"/>
                  </a:cubicBezTo>
                  <a:cubicBezTo>
                    <a:pt x="350474" y="2926164"/>
                    <a:pt x="385080" y="2919687"/>
                    <a:pt x="416971" y="2908173"/>
                  </a:cubicBezTo>
                  <a:cubicBezTo>
                    <a:pt x="417651" y="2907814"/>
                    <a:pt x="418329" y="2907814"/>
                    <a:pt x="419007" y="2907454"/>
                  </a:cubicBezTo>
                  <a:cubicBezTo>
                    <a:pt x="538772" y="2861399"/>
                    <a:pt x="626985" y="2739785"/>
                    <a:pt x="628681" y="2550718"/>
                  </a:cubicBezTo>
                  <a:lnTo>
                    <a:pt x="628681" y="0"/>
                  </a:lnTo>
                  <a:lnTo>
                    <a:pt x="0" y="0"/>
                  </a:lnTo>
                  <a:lnTo>
                    <a:pt x="0" y="2548825"/>
                  </a:lnTo>
                  <a:cubicBezTo>
                    <a:pt x="1696" y="2740504"/>
                    <a:pt x="88551" y="2862119"/>
                    <a:pt x="209674" y="2907095"/>
                  </a:cubicBezTo>
                  <a:close/>
                </a:path>
              </a:pathLst>
            </a:custGeom>
            <a:solidFill>
              <a:srgbClr val="0AB1B9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8681" cy="2846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03334" y="8897422"/>
            <a:ext cx="4523713" cy="1046481"/>
            <a:chOff x="0" y="0"/>
            <a:chExt cx="6031617" cy="1395308"/>
          </a:xfrm>
        </p:grpSpPr>
        <p:sp>
          <p:nvSpPr>
            <p:cNvPr id="6" name="Freeform 6"/>
            <p:cNvSpPr/>
            <p:nvPr/>
          </p:nvSpPr>
          <p:spPr>
            <a:xfrm>
              <a:off x="3775030" y="0"/>
              <a:ext cx="2256588" cy="1395308"/>
            </a:xfrm>
            <a:custGeom>
              <a:avLst/>
              <a:gdLst/>
              <a:ahLst/>
              <a:cxnLst/>
              <a:rect l="l" t="t" r="r" b="b"/>
              <a:pathLst>
                <a:path w="2256588" h="1395308">
                  <a:moveTo>
                    <a:pt x="0" y="0"/>
                  </a:moveTo>
                  <a:lnTo>
                    <a:pt x="2256587" y="0"/>
                  </a:lnTo>
                  <a:lnTo>
                    <a:pt x="2256587" y="1395308"/>
                  </a:lnTo>
                  <a:lnTo>
                    <a:pt x="0" y="139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r="-4946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253202" cy="1268787"/>
            </a:xfrm>
            <a:custGeom>
              <a:avLst/>
              <a:gdLst/>
              <a:ahLst/>
              <a:cxnLst/>
              <a:rect l="l" t="t" r="r" b="b"/>
              <a:pathLst>
                <a:path w="4253202" h="1268787">
                  <a:moveTo>
                    <a:pt x="0" y="0"/>
                  </a:moveTo>
                  <a:lnTo>
                    <a:pt x="4253202" y="0"/>
                  </a:lnTo>
                  <a:lnTo>
                    <a:pt x="4253202" y="1268787"/>
                  </a:lnTo>
                  <a:lnTo>
                    <a:pt x="0" y="126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00901" b="-134316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8" name="Freeform 8"/>
          <p:cNvSpPr/>
          <p:nvPr/>
        </p:nvSpPr>
        <p:spPr>
          <a:xfrm>
            <a:off x="6679335" y="6047042"/>
            <a:ext cx="2754180" cy="4110716"/>
          </a:xfrm>
          <a:custGeom>
            <a:avLst/>
            <a:gdLst/>
            <a:ahLst/>
            <a:cxnLst/>
            <a:rect l="l" t="t" r="r" b="b"/>
            <a:pathLst>
              <a:path w="2754180" h="4110716">
                <a:moveTo>
                  <a:pt x="0" y="0"/>
                </a:moveTo>
                <a:lnTo>
                  <a:pt x="2754180" y="0"/>
                </a:lnTo>
                <a:lnTo>
                  <a:pt x="2754180" y="4110717"/>
                </a:lnTo>
                <a:lnTo>
                  <a:pt x="0" y="4110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/>
          <p:cNvSpPr txBox="1"/>
          <p:nvPr/>
        </p:nvSpPr>
        <p:spPr>
          <a:xfrm>
            <a:off x="1956294" y="443787"/>
            <a:ext cx="15970754" cy="173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129"/>
              </a:lnSpc>
            </a:pPr>
            <a:r>
              <a:rPr lang="en-US" sz="10092" b="1" spc="-403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HINO DO JUBILEU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077283" y="5402400"/>
            <a:ext cx="2692236" cy="4018263"/>
          </a:xfrm>
          <a:custGeom>
            <a:avLst/>
            <a:gdLst/>
            <a:ahLst/>
            <a:cxnLst/>
            <a:rect l="l" t="t" r="r" b="b"/>
            <a:pathLst>
              <a:path w="2692236" h="4018263">
                <a:moveTo>
                  <a:pt x="0" y="0"/>
                </a:moveTo>
                <a:lnTo>
                  <a:pt x="2692236" y="0"/>
                </a:lnTo>
                <a:lnTo>
                  <a:pt x="2692236" y="4018262"/>
                </a:lnTo>
                <a:lnTo>
                  <a:pt x="0" y="4018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4670587" y="0"/>
            <a:ext cx="3617413" cy="5399123"/>
          </a:xfrm>
          <a:custGeom>
            <a:avLst/>
            <a:gdLst/>
            <a:ahLst/>
            <a:cxnLst/>
            <a:rect l="l" t="t" r="r" b="b"/>
            <a:pathLst>
              <a:path w="3617413" h="5399123">
                <a:moveTo>
                  <a:pt x="0" y="0"/>
                </a:moveTo>
                <a:lnTo>
                  <a:pt x="3617413" y="0"/>
                </a:lnTo>
                <a:lnTo>
                  <a:pt x="3617413" y="5399123"/>
                </a:lnTo>
                <a:lnTo>
                  <a:pt x="0" y="5399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1956294" y="2231490"/>
            <a:ext cx="15970754" cy="113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0"/>
              </a:lnSpc>
            </a:pPr>
            <a:r>
              <a:rPr lang="en-US" sz="6593" spc="-263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PEREGRINOS DE ESPERANÇA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56294" y="4130041"/>
            <a:ext cx="8119707" cy="1089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4"/>
              </a:lnSpc>
              <a:spcBef>
                <a:spcPct val="0"/>
              </a:spcBef>
            </a:pPr>
            <a:r>
              <a:rPr lang="en-US" sz="3145" spc="-125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Texto de Pierangelo Sequeri</a:t>
            </a:r>
          </a:p>
          <a:p>
            <a:pPr algn="l">
              <a:lnSpc>
                <a:spcPts val="4404"/>
              </a:lnSpc>
              <a:spcBef>
                <a:spcPct val="0"/>
              </a:spcBef>
            </a:pPr>
            <a:r>
              <a:rPr lang="en-US" sz="3145" spc="-125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Texto versão portuguesa: António Cartageno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669" y="-269985"/>
            <a:ext cx="1868210" cy="8695489"/>
            <a:chOff x="0" y="0"/>
            <a:chExt cx="628681" cy="2926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681" cy="2926164"/>
            </a:xfrm>
            <a:custGeom>
              <a:avLst/>
              <a:gdLst/>
              <a:ahLst/>
              <a:cxnLst/>
              <a:rect l="l" t="t" r="r" b="b"/>
              <a:pathLst>
                <a:path w="628681" h="2926164">
                  <a:moveTo>
                    <a:pt x="209674" y="2907095"/>
                  </a:moveTo>
                  <a:cubicBezTo>
                    <a:pt x="241904" y="2918609"/>
                    <a:pt x="278547" y="2926164"/>
                    <a:pt x="314510" y="2926164"/>
                  </a:cubicBezTo>
                  <a:cubicBezTo>
                    <a:pt x="350474" y="2926164"/>
                    <a:pt x="385080" y="2919687"/>
                    <a:pt x="416971" y="2908173"/>
                  </a:cubicBezTo>
                  <a:cubicBezTo>
                    <a:pt x="417651" y="2907814"/>
                    <a:pt x="418329" y="2907814"/>
                    <a:pt x="419007" y="2907454"/>
                  </a:cubicBezTo>
                  <a:cubicBezTo>
                    <a:pt x="538772" y="2861399"/>
                    <a:pt x="626985" y="2739785"/>
                    <a:pt x="628681" y="2550718"/>
                  </a:cubicBezTo>
                  <a:lnTo>
                    <a:pt x="628681" y="0"/>
                  </a:lnTo>
                  <a:lnTo>
                    <a:pt x="0" y="0"/>
                  </a:lnTo>
                  <a:lnTo>
                    <a:pt x="0" y="2548825"/>
                  </a:lnTo>
                  <a:cubicBezTo>
                    <a:pt x="1696" y="2740504"/>
                    <a:pt x="88551" y="2862119"/>
                    <a:pt x="209674" y="2907095"/>
                  </a:cubicBezTo>
                  <a:close/>
                </a:path>
              </a:pathLst>
            </a:custGeom>
            <a:solidFill>
              <a:srgbClr val="0AB1B9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8681" cy="2846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4105" y="8735060"/>
            <a:ext cx="4523713" cy="1046481"/>
            <a:chOff x="0" y="0"/>
            <a:chExt cx="6031617" cy="1395308"/>
          </a:xfrm>
        </p:grpSpPr>
        <p:sp>
          <p:nvSpPr>
            <p:cNvPr id="6" name="Freeform 6"/>
            <p:cNvSpPr/>
            <p:nvPr/>
          </p:nvSpPr>
          <p:spPr>
            <a:xfrm>
              <a:off x="3775030" y="0"/>
              <a:ext cx="2256588" cy="1395308"/>
            </a:xfrm>
            <a:custGeom>
              <a:avLst/>
              <a:gdLst/>
              <a:ahLst/>
              <a:cxnLst/>
              <a:rect l="l" t="t" r="r" b="b"/>
              <a:pathLst>
                <a:path w="2256588" h="1395308">
                  <a:moveTo>
                    <a:pt x="0" y="0"/>
                  </a:moveTo>
                  <a:lnTo>
                    <a:pt x="2256587" y="0"/>
                  </a:lnTo>
                  <a:lnTo>
                    <a:pt x="2256587" y="1395308"/>
                  </a:lnTo>
                  <a:lnTo>
                    <a:pt x="0" y="139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6" r="-4946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253202" cy="1268787"/>
            </a:xfrm>
            <a:custGeom>
              <a:avLst/>
              <a:gdLst/>
              <a:ahLst/>
              <a:cxnLst/>
              <a:rect l="l" t="t" r="r" b="b"/>
              <a:pathLst>
                <a:path w="4253202" h="1268787">
                  <a:moveTo>
                    <a:pt x="0" y="0"/>
                  </a:moveTo>
                  <a:lnTo>
                    <a:pt x="4253202" y="0"/>
                  </a:lnTo>
                  <a:lnTo>
                    <a:pt x="4253202" y="1268787"/>
                  </a:lnTo>
                  <a:lnTo>
                    <a:pt x="0" y="126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00901" b="-134316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8" name="Freeform 8"/>
          <p:cNvSpPr/>
          <p:nvPr/>
        </p:nvSpPr>
        <p:spPr>
          <a:xfrm>
            <a:off x="6922956" y="5670824"/>
            <a:ext cx="2754180" cy="4110716"/>
          </a:xfrm>
          <a:custGeom>
            <a:avLst/>
            <a:gdLst/>
            <a:ahLst/>
            <a:cxnLst/>
            <a:rect l="l" t="t" r="r" b="b"/>
            <a:pathLst>
              <a:path w="2754180" h="4110716">
                <a:moveTo>
                  <a:pt x="0" y="0"/>
                </a:moveTo>
                <a:lnTo>
                  <a:pt x="2754180" y="0"/>
                </a:lnTo>
                <a:lnTo>
                  <a:pt x="2754180" y="4110716"/>
                </a:lnTo>
                <a:lnTo>
                  <a:pt x="0" y="4110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/>
          <p:cNvSpPr txBox="1"/>
          <p:nvPr/>
        </p:nvSpPr>
        <p:spPr>
          <a:xfrm>
            <a:off x="1028700" y="498234"/>
            <a:ext cx="21044216" cy="3579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7"/>
              </a:lnSpc>
            </a:pPr>
            <a:r>
              <a:rPr lang="en-US" sz="5105" b="1" spc="-20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Chama viva da minha esperança,</a:t>
            </a:r>
          </a:p>
          <a:p>
            <a:pPr algn="l">
              <a:lnSpc>
                <a:spcPts val="7147"/>
              </a:lnSpc>
            </a:pPr>
            <a:r>
              <a:rPr lang="en-US" sz="5105" b="1" spc="-20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este canto suba para Ti!</a:t>
            </a:r>
          </a:p>
          <a:p>
            <a:pPr algn="l">
              <a:lnSpc>
                <a:spcPts val="7147"/>
              </a:lnSpc>
            </a:pPr>
            <a:r>
              <a:rPr lang="en-US" sz="5105" b="1" spc="-20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Seio eterno de infinita vida,</a:t>
            </a:r>
          </a:p>
          <a:p>
            <a:pPr algn="l">
              <a:lnSpc>
                <a:spcPts val="7147"/>
              </a:lnSpc>
              <a:spcBef>
                <a:spcPct val="0"/>
              </a:spcBef>
            </a:pPr>
            <a:r>
              <a:rPr lang="en-US" sz="5105" b="1" spc="-20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no caminho eu confio em Ti!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78572" y="1557558"/>
            <a:ext cx="7348240" cy="7721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Toda a língua, povo e nação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tua luz encontra na Palavra.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Os teus filhos, frágeis e dispersos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se reúnem no teu Filho amado. </a:t>
            </a:r>
            <a:r>
              <a:rPr lang="en-US" sz="3111" b="1" spc="-12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Refrão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 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Deus nos olha, terno e paciente: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nasce a aurora de um futuro novo.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Novos Céus, Terra feita nova: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passa os muros, ‘Spírito de vida. </a:t>
            </a:r>
            <a:r>
              <a:rPr lang="en-US" sz="3111" b="1" spc="-12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Refrão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 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Ergue os olhos, move-te com o vento,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não te atrases: chega Deus, no tempo.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Jesus Cristo por ti se fez Homem:</a:t>
            </a:r>
          </a:p>
          <a:p>
            <a:pPr algn="ctr">
              <a:lnSpc>
                <a:spcPts val="4355"/>
              </a:lnSpc>
              <a:spcBef>
                <a:spcPct val="0"/>
              </a:spcBef>
            </a:pP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aos milhares seguem o Caminho. </a:t>
            </a:r>
            <a:r>
              <a:rPr lang="en-US" sz="3111" b="1" spc="-124">
                <a:solidFill>
                  <a:srgbClr val="41758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Refrão</a:t>
            </a:r>
            <a:r>
              <a:rPr lang="en-US" sz="3111" spc="-124">
                <a:solidFill>
                  <a:srgbClr val="41758C"/>
                </a:solidFill>
                <a:latin typeface="Charlevoix"/>
                <a:ea typeface="Charlevoix"/>
                <a:cs typeface="Charlevoix"/>
                <a:sym typeface="Charlevoix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>
            <a:off x="3607377" y="4314788"/>
            <a:ext cx="2754180" cy="4110716"/>
          </a:xfrm>
          <a:custGeom>
            <a:avLst/>
            <a:gdLst/>
            <a:ahLst/>
            <a:cxnLst/>
            <a:rect l="l" t="t" r="r" b="b"/>
            <a:pathLst>
              <a:path w="2754180" h="4110716">
                <a:moveTo>
                  <a:pt x="0" y="0"/>
                </a:moveTo>
                <a:lnTo>
                  <a:pt x="2754180" y="0"/>
                </a:lnTo>
                <a:lnTo>
                  <a:pt x="2754180" y="4110716"/>
                </a:lnTo>
                <a:lnTo>
                  <a:pt x="0" y="4110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4795" y="366471"/>
            <a:ext cx="9554057" cy="9554057"/>
          </a:xfrm>
          <a:custGeom>
            <a:avLst/>
            <a:gdLst/>
            <a:ahLst/>
            <a:cxnLst/>
            <a:rect l="l" t="t" r="r" b="b"/>
            <a:pathLst>
              <a:path w="9554057" h="9554057">
                <a:moveTo>
                  <a:pt x="0" y="0"/>
                </a:moveTo>
                <a:lnTo>
                  <a:pt x="9554058" y="0"/>
                </a:lnTo>
                <a:lnTo>
                  <a:pt x="9554058" y="9554058"/>
                </a:lnTo>
                <a:lnTo>
                  <a:pt x="0" y="9554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148210" cy="3267116"/>
            <a:chOff x="0" y="0"/>
            <a:chExt cx="625881" cy="17808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881" cy="1780882"/>
            </a:xfrm>
            <a:custGeom>
              <a:avLst/>
              <a:gdLst/>
              <a:ahLst/>
              <a:cxnLst/>
              <a:rect l="l" t="t" r="r" b="b"/>
              <a:pathLst>
                <a:path w="625881" h="1780882">
                  <a:moveTo>
                    <a:pt x="208740" y="1761813"/>
                  </a:moveTo>
                  <a:cubicBezTo>
                    <a:pt x="240827" y="1773327"/>
                    <a:pt x="277306" y="1780882"/>
                    <a:pt x="313109" y="1780882"/>
                  </a:cubicBezTo>
                  <a:cubicBezTo>
                    <a:pt x="348913" y="1780882"/>
                    <a:pt x="383366" y="1774405"/>
                    <a:pt x="415114" y="1762892"/>
                  </a:cubicBezTo>
                  <a:cubicBezTo>
                    <a:pt x="415791" y="1762532"/>
                    <a:pt x="416466" y="1762532"/>
                    <a:pt x="417141" y="1762173"/>
                  </a:cubicBezTo>
                  <a:cubicBezTo>
                    <a:pt x="536373" y="1716118"/>
                    <a:pt x="624193" y="1594504"/>
                    <a:pt x="625881" y="1430877"/>
                  </a:cubicBezTo>
                  <a:lnTo>
                    <a:pt x="625881" y="0"/>
                  </a:lnTo>
                  <a:lnTo>
                    <a:pt x="0" y="0"/>
                  </a:lnTo>
                  <a:lnTo>
                    <a:pt x="0" y="1429815"/>
                  </a:lnTo>
                  <a:cubicBezTo>
                    <a:pt x="1689" y="1595222"/>
                    <a:pt x="88157" y="1716838"/>
                    <a:pt x="208740" y="1761813"/>
                  </a:cubicBezTo>
                  <a:close/>
                </a:path>
              </a:pathLst>
            </a:custGeom>
            <a:solidFill>
              <a:srgbClr val="E7941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5881" cy="170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25565" y="1298575"/>
            <a:ext cx="14333735" cy="795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Sob a inspiração e a proteção de Maria,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Nossa Senhora da Hora,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e de São Martinho de Tours,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faz com que sejamos um só,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no único Cristo,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nós que comungamos 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do mesmo Pão.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9475F"/>
                </a:solidFill>
                <a:latin typeface="Museo Sans"/>
                <a:ea typeface="Museo Sans"/>
                <a:cs typeface="Museo Sans"/>
                <a:sym typeface="Museo Sans"/>
              </a:rPr>
              <a:t>Ámen.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19475F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857" y="0"/>
            <a:ext cx="19966926" cy="11231396"/>
          </a:xfrm>
          <a:custGeom>
            <a:avLst/>
            <a:gdLst/>
            <a:ahLst/>
            <a:cxnLst/>
            <a:rect l="l" t="t" r="r" b="b"/>
            <a:pathLst>
              <a:path w="19966926" h="11231396">
                <a:moveTo>
                  <a:pt x="0" y="0"/>
                </a:moveTo>
                <a:lnTo>
                  <a:pt x="19966926" y="0"/>
                </a:lnTo>
                <a:lnTo>
                  <a:pt x="19966926" y="11231396"/>
                </a:lnTo>
                <a:lnTo>
                  <a:pt x="0" y="11231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838152" y="137084"/>
            <a:ext cx="13651868" cy="210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2"/>
              </a:lnSpc>
              <a:spcBef>
                <a:spcPct val="0"/>
              </a:spcBef>
            </a:pPr>
            <a:r>
              <a:rPr lang="en-US" sz="6044">
                <a:solidFill>
                  <a:srgbClr val="00306D"/>
                </a:solidFill>
                <a:latin typeface="Museo Sans"/>
                <a:ea typeface="Museo Sans"/>
                <a:cs typeface="Museo Sans"/>
                <a:sym typeface="Museo Sans"/>
              </a:rPr>
              <a:t>1. </a:t>
            </a:r>
          </a:p>
          <a:p>
            <a:pPr algn="ctr">
              <a:lnSpc>
                <a:spcPts val="8462"/>
              </a:lnSpc>
              <a:spcBef>
                <a:spcPct val="0"/>
              </a:spcBef>
            </a:pPr>
            <a:r>
              <a:rPr lang="en-US" sz="6044" b="1">
                <a:solidFill>
                  <a:srgbClr val="00306D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BOAS-VINDAS. SINTA-SE EM CASA.</a:t>
            </a:r>
          </a:p>
        </p:txBody>
      </p:sp>
      <p:sp>
        <p:nvSpPr>
          <p:cNvPr id="4" name="Freeform 4"/>
          <p:cNvSpPr/>
          <p:nvPr/>
        </p:nvSpPr>
        <p:spPr>
          <a:xfrm>
            <a:off x="11840258" y="56825"/>
            <a:ext cx="5709418" cy="10315231"/>
          </a:xfrm>
          <a:custGeom>
            <a:avLst/>
            <a:gdLst/>
            <a:ahLst/>
            <a:cxnLst/>
            <a:rect l="l" t="t" r="r" b="b"/>
            <a:pathLst>
              <a:path w="5709418" h="10315231">
                <a:moveTo>
                  <a:pt x="0" y="0"/>
                </a:moveTo>
                <a:lnTo>
                  <a:pt x="5709418" y="0"/>
                </a:lnTo>
                <a:lnTo>
                  <a:pt x="5709418" y="10315230"/>
                </a:lnTo>
                <a:lnTo>
                  <a:pt x="0" y="10315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1" r="-9993" b="-31031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028700" y="2412520"/>
            <a:ext cx="9861028" cy="14243231"/>
          </a:xfrm>
          <a:custGeom>
            <a:avLst/>
            <a:gdLst/>
            <a:ahLst/>
            <a:cxnLst/>
            <a:rect l="l" t="t" r="r" b="b"/>
            <a:pathLst>
              <a:path w="9861028" h="14243231">
                <a:moveTo>
                  <a:pt x="0" y="0"/>
                </a:moveTo>
                <a:lnTo>
                  <a:pt x="9861028" y="0"/>
                </a:lnTo>
                <a:lnTo>
                  <a:pt x="9861028" y="14243230"/>
                </a:lnTo>
                <a:lnTo>
                  <a:pt x="0" y="14243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130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5509987" y="6290712"/>
            <a:ext cx="898453" cy="532073"/>
          </a:xfrm>
          <a:custGeom>
            <a:avLst/>
            <a:gdLst/>
            <a:ahLst/>
            <a:cxnLst/>
            <a:rect l="l" t="t" r="r" b="b"/>
            <a:pathLst>
              <a:path w="898453" h="532073">
                <a:moveTo>
                  <a:pt x="0" y="0"/>
                </a:moveTo>
                <a:lnTo>
                  <a:pt x="898453" y="0"/>
                </a:lnTo>
                <a:lnTo>
                  <a:pt x="898453" y="532073"/>
                </a:lnTo>
                <a:lnTo>
                  <a:pt x="0" y="532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68859"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5043" y="-1892311"/>
            <a:ext cx="8740413" cy="87404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7E3B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77624" y="0"/>
            <a:ext cx="6696143" cy="6058701"/>
          </a:xfrm>
          <a:custGeom>
            <a:avLst/>
            <a:gdLst/>
            <a:ahLst/>
            <a:cxnLst/>
            <a:rect l="l" t="t" r="r" b="b"/>
            <a:pathLst>
              <a:path w="6696143" h="6058701">
                <a:moveTo>
                  <a:pt x="0" y="0"/>
                </a:moveTo>
                <a:lnTo>
                  <a:pt x="6696143" y="0"/>
                </a:lnTo>
                <a:lnTo>
                  <a:pt x="6696143" y="6058701"/>
                </a:lnTo>
                <a:lnTo>
                  <a:pt x="0" y="6058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521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574529" y="1058357"/>
            <a:ext cx="9382919" cy="854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65"/>
              </a:lnSpc>
            </a:pPr>
            <a:r>
              <a:rPr lang="en-US" sz="9027" b="1" spc="-361">
                <a:solidFill>
                  <a:srgbClr val="41758C"/>
                </a:solidFill>
                <a:latin typeface="Museo Sans Bold"/>
                <a:ea typeface="Museo Sans Bold"/>
                <a:cs typeface="Museo Sans Bold"/>
                <a:sym typeface="Museo Sans Bold"/>
              </a:rPr>
              <a:t>LEMA </a:t>
            </a:r>
          </a:p>
          <a:p>
            <a:pPr algn="l">
              <a:lnSpc>
                <a:spcPts val="8665"/>
              </a:lnSpc>
            </a:pPr>
            <a:endParaRPr lang="en-US" sz="9027" b="1" spc="-361">
              <a:solidFill>
                <a:srgbClr val="41758C"/>
              </a:solidFill>
              <a:latin typeface="Museo Sans Bold"/>
              <a:ea typeface="Museo Sans Bold"/>
              <a:cs typeface="Museo Sans Bold"/>
              <a:sym typeface="Museo Sans Bold"/>
            </a:endParaRPr>
          </a:p>
          <a:p>
            <a:pPr algn="l">
              <a:lnSpc>
                <a:spcPts val="10240"/>
              </a:lnSpc>
            </a:pPr>
            <a:r>
              <a:rPr lang="en-US" sz="8000" spc="-320">
                <a:solidFill>
                  <a:srgbClr val="F18D00"/>
                </a:solidFill>
                <a:latin typeface="Museo Sans"/>
                <a:ea typeface="Museo Sans"/>
                <a:cs typeface="Museo Sans"/>
                <a:sym typeface="Museo Sans"/>
              </a:rPr>
              <a:t>SOMOS UM </a:t>
            </a:r>
          </a:p>
          <a:p>
            <a:pPr algn="l">
              <a:lnSpc>
                <a:spcPts val="10240"/>
              </a:lnSpc>
            </a:pPr>
            <a:r>
              <a:rPr lang="en-US" sz="8000" spc="-320">
                <a:solidFill>
                  <a:srgbClr val="F18D00"/>
                </a:solidFill>
                <a:latin typeface="Museo Sans"/>
                <a:ea typeface="Museo Sans"/>
                <a:cs typeface="Museo Sans"/>
                <a:sym typeface="Museo Sans"/>
              </a:rPr>
              <a:t>PORTO PEREGRINO. </a:t>
            </a:r>
          </a:p>
          <a:p>
            <a:pPr algn="l">
              <a:lnSpc>
                <a:spcPts val="10240"/>
              </a:lnSpc>
            </a:pPr>
            <a:r>
              <a:rPr lang="en-US" sz="8000" spc="-320">
                <a:solidFill>
                  <a:srgbClr val="F18D00"/>
                </a:solidFill>
                <a:latin typeface="Museo Sans"/>
                <a:ea typeface="Museo Sans"/>
                <a:cs typeface="Museo Sans"/>
                <a:sym typeface="Museo Sans"/>
              </a:rPr>
              <a:t>ABRIR CAMINHOS </a:t>
            </a:r>
          </a:p>
          <a:p>
            <a:pPr algn="l">
              <a:lnSpc>
                <a:spcPts val="10240"/>
              </a:lnSpc>
            </a:pPr>
            <a:r>
              <a:rPr lang="en-US" sz="8000" spc="-320">
                <a:solidFill>
                  <a:srgbClr val="F18D00"/>
                </a:solidFill>
                <a:latin typeface="Museo Sans"/>
                <a:ea typeface="Museo Sans"/>
                <a:cs typeface="Museo Sans"/>
                <a:sym typeface="Museo Sans"/>
              </a:rPr>
              <a:t>DE ESPERANÇA. </a:t>
            </a:r>
          </a:p>
          <a:p>
            <a:pPr marL="0" lvl="0" indent="0" algn="l">
              <a:lnSpc>
                <a:spcPts val="8665"/>
              </a:lnSpc>
              <a:spcBef>
                <a:spcPct val="0"/>
              </a:spcBef>
            </a:pPr>
            <a:endParaRPr lang="en-US" sz="8000" spc="-320">
              <a:solidFill>
                <a:srgbClr val="F18D00"/>
              </a:solidFill>
              <a:latin typeface="Museo Sans"/>
              <a:ea typeface="Museo Sans"/>
              <a:cs typeface="Museo Sans"/>
              <a:sym typeface="Muse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3428</Words>
  <Application>Microsoft Office PowerPoint</Application>
  <PresentationFormat>Personalizados</PresentationFormat>
  <Paragraphs>736</Paragraphs>
  <Slides>69</Slides>
  <Notes>0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69</vt:i4>
      </vt:variant>
    </vt:vector>
  </HeadingPairs>
  <TitlesOfParts>
    <vt:vector size="78" baseType="lpstr">
      <vt:lpstr>Arimo</vt:lpstr>
      <vt:lpstr>Charlevoix Bold</vt:lpstr>
      <vt:lpstr>Calibri</vt:lpstr>
      <vt:lpstr>Arial</vt:lpstr>
      <vt:lpstr>Charlevoix</vt:lpstr>
      <vt:lpstr>Museo Sans Bold</vt:lpstr>
      <vt:lpstr>Museo Sans</vt:lpstr>
      <vt:lpstr>Office Theme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- 1.º ano catequese SH</dc:title>
  <cp:lastModifiedBy>Paroquia N. Sra. da Hora</cp:lastModifiedBy>
  <cp:revision>5</cp:revision>
  <dcterms:created xsi:type="dcterms:W3CDTF">2006-08-16T00:00:00Z</dcterms:created>
  <dcterms:modified xsi:type="dcterms:W3CDTF">2025-10-03T14:25:22Z</dcterms:modified>
  <dc:identifier>DAGTLdzrLEw</dc:identifier>
</cp:coreProperties>
</file>