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59" r:id="rId7"/>
    <p:sldId id="261" r:id="rId8"/>
    <p:sldId id="27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E802F-E932-44C0-BFB7-BC2FED90D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B91B78-3A56-4CDD-A39E-D574145C4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4247CB7-C537-4A84-B2AF-6901EB75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FAB52C0-899F-47D2-9B77-EFD5A020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5FC00F9-AA2C-4AB6-B2CD-11768177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605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299EA-EEA9-4D2E-94D9-35BE021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C843BCC-75D7-4CA9-8729-F3F13C953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59B0E45-1B21-4402-9739-49925E34D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7FECD2-E7D5-4370-8D21-51DE151DE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5A4861A-2DAD-4E19-B6CA-0CA4ABD9A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186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1A3426-91F1-4F43-B1B1-59AC24101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777CDE7-8F81-4E44-B308-57B600145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BA2C9BC-1E2E-407E-A454-5D5237934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5FE90A-60E7-4C14-A9B6-1574B2554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2E7C6CB-4632-4F45-9492-65921735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43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E63E1-3A39-48DB-80D4-E4181A57D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5341893-62C5-46EC-AAA1-CA1FCB1D1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2C49A2-EA20-481D-86F0-9A6406E0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1DB89B8-5514-4021-B5C0-CF974CEE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468166D-D07C-4461-ADD1-6D0BDD693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1044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97FAD-B464-4B56-989B-754B51DC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1250FC2-650F-4033-B2E2-8DB942B36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462C8D7-85E2-4395-83A1-1728DD17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A27875C-F661-4A83-ACC3-D38DE4A4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4B3FE8-2E15-425C-831F-56D30040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582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09904-F233-44DF-AE7D-E9EB7A28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8B7554E-81EE-4B20-9154-D74083D75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6CC067B-C76C-4074-9465-0F72E6562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10BFD84-6B8D-4970-B7F0-01D3ABD03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44B87E9-6800-4EC0-A960-150768024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0E1F982-4128-4BCE-8A91-FB9D55DB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203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2B207-A54D-44F1-95D6-23383F9F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D140464-B94B-469D-947F-D82B52AC3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17A0722-4785-4410-B0AF-7374870D8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6C695F97-3C0D-469D-9529-EE2D0B0D9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F360BC5C-16F6-41C5-8A29-B7F15F934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3185415-3C59-47FC-8E2E-5EE3C85BF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105385F-9C19-4253-B2F2-47F8BA36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D4C98CA-3B58-4918-ACF2-450CA76C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762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BA4C5-68AE-4019-9137-128777A0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93ACBB5-D6E5-457E-8087-BE81E310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41EE800B-4D15-4042-B14B-A0C5818B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F7588F2F-2DBB-4541-91E9-096DD12A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5099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BC57D1E2-F5AC-47DF-A734-38DCF425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68A4E282-A617-4771-A466-7C4EAE84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2E33FAA-64F8-4F65-8C51-462FAD4A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055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05512-C474-4962-A49B-DBB596318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705228C-8A06-4C88-A345-AF8DCD0AE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0005690-F631-47BC-AEBD-87098F133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281163C-239F-4565-B0C8-00D02CB5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0540B99-1922-4BDE-823A-09A4025B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85E0622-7227-4867-B41C-6DA40BAE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191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4F3358-5B6F-4796-9838-66408FD8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612AEF1-6AD7-40FF-86D7-E3DE4D5DF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D47E750-47B4-4077-9049-75341B250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7E11F30-1E59-4771-B4EE-CD50CAFD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884E2AE-7156-4885-870B-FD22241F3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589C45A-6425-4E8C-AD85-809304B1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066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7F9F631-2309-49E2-A49B-0C9E73D8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B7A5DE7-4E0C-4400-BF32-B1555920E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CF62C31-20AA-4CE9-9D62-6181C78DD3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46B-DF4A-41F9-AD5D-A159904A1869}" type="datetimeFigureOut">
              <a:rPr lang="pt-PT" smtClean="0"/>
              <a:t>03-03-2022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EA19C20-D65F-479D-985E-6B271A3AB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57E2F66-5DD8-47FF-A77B-66BCE1CE4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0E1C4-F31D-4901-8D69-46CA99B3EC7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047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0B5DCB-8F0E-4F75-BE10-6262DAEE0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863" y="1165897"/>
            <a:ext cx="4419839" cy="4940449"/>
          </a:xfrm>
        </p:spPr>
        <p:txBody>
          <a:bodyPr anchor="b">
            <a:normAutofit/>
          </a:bodyPr>
          <a:lstStyle/>
          <a:p>
            <a:pPr algn="l"/>
            <a:r>
              <a:rPr lang="pt-PT" sz="5000" b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Mensagem </a:t>
            </a:r>
            <a:br>
              <a:rPr lang="pt-PT" sz="5000" b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</a:br>
            <a:r>
              <a:rPr lang="pt-PT" sz="5000" b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do Papa Francisco </a:t>
            </a:r>
            <a:br>
              <a:rPr lang="pt-PT" sz="5000" b="1" dirty="0">
                <a:latin typeface="Candara" panose="020E0502030303020204" pitchFamily="34" charset="0"/>
              </a:rPr>
            </a:br>
            <a:br>
              <a:rPr lang="pt-PT" sz="5000" b="1" dirty="0">
                <a:latin typeface="Candara" panose="020E0502030303020204" pitchFamily="34" charset="0"/>
              </a:rPr>
            </a:br>
            <a:br>
              <a:rPr lang="pt-PT" sz="5000" b="1" dirty="0"/>
            </a:br>
            <a:r>
              <a:rPr lang="pt-PT" sz="5000" b="1" dirty="0">
                <a:solidFill>
                  <a:srgbClr val="7030A0"/>
                </a:solidFill>
                <a:latin typeface="Candara" panose="020E0502030303020204" pitchFamily="34" charset="0"/>
              </a:rPr>
              <a:t>Quaresma 2022 </a:t>
            </a:r>
          </a:p>
        </p:txBody>
      </p:sp>
      <p:sp>
        <p:nvSpPr>
          <p:cNvPr id="5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m 31" descr="Uma imagem com texto, onda&#10;&#10;Descrição gerada automaticamente">
            <a:extLst>
              <a:ext uri="{FF2B5EF4-FFF2-40B4-BE49-F238E27FC236}">
                <a16:creationId xmlns:a16="http://schemas.microsoft.com/office/drawing/2014/main" id="{C22EE6BB-19F9-477D-83EB-387CB092E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r="263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70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5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5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F37E02D-8DAD-457B-B9A0-7A608453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28" y="4563895"/>
            <a:ext cx="5870108" cy="1777829"/>
          </a:xfrm>
        </p:spPr>
        <p:txBody>
          <a:bodyPr>
            <a:normAutofit/>
          </a:bodyPr>
          <a:lstStyle/>
          <a:p>
            <a:pPr algn="r"/>
            <a:r>
              <a:rPr lang="pt-PT" sz="4000" dirty="0"/>
              <a:t>TEMPO DUPLAMENTE FAVORÁVEL:</a:t>
            </a:r>
          </a:p>
        </p:txBody>
      </p:sp>
      <p:pic>
        <p:nvPicPr>
          <p:cNvPr id="6" name="Imagem 5" descr="Uma imagem com pessoa, homem&#10;&#10;Descrição gerada automaticamente">
            <a:extLst>
              <a:ext uri="{FF2B5EF4-FFF2-40B4-BE49-F238E27FC236}">
                <a16:creationId xmlns:a16="http://schemas.microsoft.com/office/drawing/2014/main" id="{DB4FE021-7373-4729-9E44-3BFBBBCB37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9" r="5080" b="2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7" name="Imagem 6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961E73EA-01AE-4E6F-BE14-39048C7F5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8" r="3" b="6587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F9F74BB-DA77-4490-9E99-ADFE92F8D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136" y="4571423"/>
            <a:ext cx="6015564" cy="177030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chemeClr val="tx1">
                    <a:lumMod val="85000"/>
                  </a:schemeClr>
                </a:solidFill>
              </a:rPr>
              <a:t>TEMPO DA QUARESMA</a:t>
            </a:r>
            <a:endParaRPr lang="pt-PT" sz="3100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PT" sz="3200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chemeClr val="accent2"/>
                </a:solidFill>
              </a:rPr>
              <a:t>TEMPO DE ESCUTA SINODAL</a:t>
            </a:r>
          </a:p>
        </p:txBody>
      </p:sp>
    </p:spTree>
    <p:extLst>
      <p:ext uri="{BB962C8B-B14F-4D97-AF65-F5344CB8AC3E}">
        <p14:creationId xmlns:p14="http://schemas.microsoft.com/office/powerpoint/2010/main" val="84603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CD676-EAC8-4F88-9DFF-F4489B03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279" y="323179"/>
            <a:ext cx="7422701" cy="177054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br>
              <a:rPr lang="en-US" sz="4000" kern="1200" dirty="0">
                <a:latin typeface="+mj-lt"/>
                <a:ea typeface="+mj-ea"/>
                <a:cs typeface="+mj-cs"/>
              </a:rPr>
            </a:br>
            <a:br>
              <a:rPr lang="en-US" sz="4000" kern="1200" dirty="0">
                <a:latin typeface="+mj-lt"/>
                <a:ea typeface="+mj-ea"/>
                <a:cs typeface="+mj-cs"/>
              </a:rPr>
            </a:br>
            <a:r>
              <a:rPr lang="en-US" sz="4000" kern="1200" dirty="0">
                <a:latin typeface="Candara" panose="020E0502030303020204" pitchFamily="34" charset="0"/>
              </a:rPr>
              <a:t>TRÊS SÍMBOLOS DA </a:t>
            </a:r>
            <a:br>
              <a:rPr lang="en-US" sz="4000" kern="1200" dirty="0">
                <a:latin typeface="Candara" panose="020E0502030303020204" pitchFamily="34" charset="0"/>
              </a:rPr>
            </a:br>
            <a:r>
              <a:rPr lang="en-US" sz="4000" kern="1200" dirty="0">
                <a:latin typeface="Candara" panose="020E0502030303020204" pitchFamily="34" charset="0"/>
              </a:rPr>
              <a:t>EXPERIÊNCIA SINODAL </a:t>
            </a:r>
            <a:br>
              <a:rPr lang="en-US" sz="4000" kern="1200" dirty="0">
                <a:latin typeface="Candara" panose="020E0502030303020204" pitchFamily="34" charset="0"/>
              </a:rPr>
            </a:br>
            <a:r>
              <a:rPr lang="en-US" sz="4000" kern="1200" dirty="0">
                <a:latin typeface="Candara" panose="020E0502030303020204" pitchFamily="34" charset="0"/>
              </a:rPr>
              <a:t>EM TEMPO QUARESMAL </a:t>
            </a:r>
            <a:br>
              <a:rPr lang="en-US" sz="4000" kern="1200" dirty="0">
                <a:latin typeface="+mj-lt"/>
                <a:ea typeface="+mj-ea"/>
                <a:cs typeface="+mj-cs"/>
              </a:rPr>
            </a:br>
            <a:br>
              <a:rPr lang="en-US" sz="4000" kern="1200" dirty="0">
                <a:latin typeface="+mj-lt"/>
                <a:ea typeface="+mj-ea"/>
                <a:cs typeface="+mj-cs"/>
              </a:rPr>
            </a:b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Uma imagem com texto&#10;&#10;Descrição gerada automaticamente">
            <a:extLst>
              <a:ext uri="{FF2B5EF4-FFF2-40B4-BE49-F238E27FC236}">
                <a16:creationId xmlns:a16="http://schemas.microsoft.com/office/drawing/2014/main" id="{D64E9D42-8913-4927-87DF-737E32E34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-1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Marcador de Posição de Conteúdo 4" descr="Uma imagem com duna&#10;&#10;Descrição gerada automaticamente">
            <a:extLst>
              <a:ext uri="{FF2B5EF4-FFF2-40B4-BE49-F238E27FC236}">
                <a16:creationId xmlns:a16="http://schemas.microsoft.com/office/drawing/2014/main" id="{86AC286F-1608-40C8-A815-59918081F0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6" b="3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A544C19-13B9-4F42-B1AE-B0E741CA34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5" r="4" b="4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2E0DEDD-ECEE-46BB-AF34-73227A972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5" y="3353137"/>
            <a:ext cx="5088572" cy="3181684"/>
          </a:xfrm>
        </p:spPr>
        <p:txBody>
          <a:bodyPr anchor="t">
            <a:normAutofit/>
          </a:bodyPr>
          <a:lstStyle/>
          <a:p>
            <a:pPr marL="857250" indent="-857250">
              <a:buFont typeface="+mj-lt"/>
              <a:buAutoNum type="arabicPeriod"/>
            </a:pPr>
            <a:r>
              <a:rPr lang="en-US" sz="4400" dirty="0"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en-US" sz="4000" dirty="0">
                <a:latin typeface="Candara" panose="020E0502030303020204" pitchFamily="34" charset="0"/>
                <a:ea typeface="+mj-ea"/>
                <a:cs typeface="+mj-cs"/>
              </a:rPr>
              <a:t>O Deserto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</a:p>
          <a:p>
            <a:pPr marL="857250" indent="-857250">
              <a:buFont typeface="+mj-lt"/>
              <a:buAutoNum type="arabicPeriod"/>
            </a:pPr>
            <a:r>
              <a:rPr lang="en-US" sz="4000" dirty="0">
                <a:latin typeface="Candara" panose="020E0502030303020204" pitchFamily="34" charset="0"/>
                <a:ea typeface="+mj-ea"/>
                <a:cs typeface="+mj-cs"/>
              </a:rPr>
              <a:t> O Caminho</a:t>
            </a:r>
            <a:r>
              <a:rPr lang="en-US" sz="4000" dirty="0">
                <a:latin typeface="Candara" panose="020E0502030303020204" pitchFamily="34" charset="0"/>
              </a:rPr>
              <a:t> </a:t>
            </a:r>
          </a:p>
          <a:p>
            <a:pPr marL="857250" indent="-857250">
              <a:buFont typeface="+mj-lt"/>
              <a:buAutoNum type="arabicPeriod"/>
            </a:pPr>
            <a:r>
              <a:rPr lang="en-US" sz="4000" dirty="0">
                <a:latin typeface="Candara" panose="020E0502030303020204" pitchFamily="34" charset="0"/>
                <a:ea typeface="+mj-ea"/>
                <a:cs typeface="+mj-cs"/>
              </a:rPr>
              <a:t> A Cruz</a:t>
            </a:r>
            <a:endParaRPr lang="en-US" sz="4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1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9DFF4-60D7-47BD-9EF1-5C7B5B2DB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84021" y="4113023"/>
            <a:ext cx="3034475" cy="1666428"/>
          </a:xfrm>
        </p:spPr>
        <p:txBody>
          <a:bodyPr anchor="ctr">
            <a:normAutofit/>
          </a:bodyPr>
          <a:lstStyle/>
          <a:p>
            <a:r>
              <a:rPr lang="pt-P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1. O DESERTO</a:t>
            </a:r>
          </a:p>
        </p:txBody>
      </p:sp>
      <p:pic>
        <p:nvPicPr>
          <p:cNvPr id="8" name="Imagem 7" descr="Uma imagem com exterior, duna&#10;&#10;Descrição gerada automaticamente">
            <a:extLst>
              <a:ext uri="{FF2B5EF4-FFF2-40B4-BE49-F238E27FC236}">
                <a16:creationId xmlns:a16="http://schemas.microsoft.com/office/drawing/2014/main" id="{1004FB38-67F5-49E5-912C-F9319CC20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5" b="3301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1DFB361B-8727-4A67-8FE2-737AF73FC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988" y="3710613"/>
            <a:ext cx="9166464" cy="2868848"/>
          </a:xfrm>
        </p:spPr>
        <p:txBody>
          <a:bodyPr anchor="ctr">
            <a:noAutofit/>
          </a:bodyPr>
          <a:lstStyle/>
          <a:p>
            <a:r>
              <a:rPr lang="pt-PT" sz="2400" dirty="0">
                <a:latin typeface="Candara" panose="020E0502030303020204" pitchFamily="34" charset="0"/>
              </a:rPr>
              <a:t>Isolamento, silêncio, escuta, encontro.</a:t>
            </a:r>
          </a:p>
          <a:p>
            <a:r>
              <a:rPr lang="pt-PT" sz="2400" dirty="0">
                <a:latin typeface="Candara" panose="020E0502030303020204" pitchFamily="34" charset="0"/>
              </a:rPr>
              <a:t>Entrar no deserto: deixemo-nos discernir pelo Espírito Santo. </a:t>
            </a:r>
          </a:p>
          <a:p>
            <a:r>
              <a:rPr lang="pt-PT" sz="2400" dirty="0">
                <a:latin typeface="Candara" panose="020E0502030303020204" pitchFamily="34" charset="0"/>
              </a:rPr>
              <a:t>Escutar o silêncio onde Deus fala.</a:t>
            </a:r>
          </a:p>
          <a:p>
            <a:r>
              <a:rPr lang="pt-PT" sz="2400" dirty="0">
                <a:latin typeface="Candara" panose="020E0502030303020204" pitchFamily="34" charset="0"/>
              </a:rPr>
              <a:t>Fidelidade posta à prova: discernimento do que nos desvia de Deus. </a:t>
            </a:r>
          </a:p>
          <a:p>
            <a:r>
              <a:rPr lang="pt-PT" sz="2400" dirty="0">
                <a:latin typeface="Candara" panose="020E0502030303020204" pitchFamily="34" charset="0"/>
              </a:rPr>
              <a:t>Desmascarar-se a si próprio para entrar num caminho novo.</a:t>
            </a:r>
          </a:p>
        </p:txBody>
      </p:sp>
    </p:spTree>
    <p:extLst>
      <p:ext uri="{BB962C8B-B14F-4D97-AF65-F5344CB8AC3E}">
        <p14:creationId xmlns:p14="http://schemas.microsoft.com/office/powerpoint/2010/main" val="352983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9DFF4-60D7-47BD-9EF1-5C7B5B2DB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057769" y="4302644"/>
            <a:ext cx="3532218" cy="1416677"/>
          </a:xfrm>
        </p:spPr>
        <p:txBody>
          <a:bodyPr anchor="ctr">
            <a:normAutofit/>
          </a:bodyPr>
          <a:lstStyle/>
          <a:p>
            <a:r>
              <a:rPr lang="pt-P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Perguntemo-nos</a:t>
            </a:r>
          </a:p>
        </p:txBody>
      </p:sp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7785B868-6958-48EA-9500-C4E399B85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0" b="18871"/>
          <a:stretch/>
        </p:blipFill>
        <p:spPr>
          <a:xfrm>
            <a:off x="0" y="0"/>
            <a:ext cx="12192000" cy="324487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1DFB361B-8727-4A67-8FE2-737AF73FC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984" y="3057665"/>
            <a:ext cx="10170016" cy="3719428"/>
          </a:xfrm>
        </p:spPr>
        <p:txBody>
          <a:bodyPr anchor="ctr"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100" dirty="0">
                <a:latin typeface="Candara" panose="020E0502030303020204" pitchFamily="34" charset="0"/>
              </a:rPr>
              <a:t>Como me sinto na Igreja?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100" dirty="0">
                <a:latin typeface="Candara" panose="020E0502030303020204" pitchFamily="34" charset="0"/>
              </a:rPr>
              <a:t>Sinto-me plenamente dentro, participando da missão comum ou nem por isso?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100" dirty="0">
                <a:latin typeface="Candara" panose="020E0502030303020204" pitchFamily="34" charset="0"/>
              </a:rPr>
              <a:t>O que me entristece?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100" dirty="0">
                <a:latin typeface="Candara" panose="020E0502030303020204" pitchFamily="34" charset="0"/>
              </a:rPr>
              <a:t>Como olho para os outros que, por serem batizados,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PT" sz="2100" dirty="0">
                <a:latin typeface="Candara" panose="020E0502030303020204" pitchFamily="34" charset="0"/>
              </a:rPr>
              <a:t>    devem caminhar comigo e eu com eles?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100" dirty="0">
                <a:latin typeface="Candara" panose="020E0502030303020204" pitchFamily="34" charset="0"/>
              </a:rPr>
              <a:t>Como evangelizo na minha família, trabalho, escola ou grupo da paróquia?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100" dirty="0">
                <a:latin typeface="Candara" panose="020E0502030303020204" pitchFamily="34" charset="0"/>
              </a:rPr>
              <a:t>Que posso mudar em mim para caminharmos mais em conjunto?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100" dirty="0">
                <a:latin typeface="Candara" panose="020E0502030303020204" pitchFamily="34" charset="0"/>
              </a:rPr>
              <a:t>Que propostas tenho para fazer a Igreja mais de todos?</a:t>
            </a:r>
          </a:p>
        </p:txBody>
      </p:sp>
    </p:spTree>
    <p:extLst>
      <p:ext uri="{BB962C8B-B14F-4D97-AF65-F5344CB8AC3E}">
        <p14:creationId xmlns:p14="http://schemas.microsoft.com/office/powerpoint/2010/main" val="3456240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4BA063-DC60-44DB-B53F-B00B7D8B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26114" y="4232202"/>
            <a:ext cx="2926490" cy="1674255"/>
          </a:xfrm>
        </p:spPr>
        <p:txBody>
          <a:bodyPr anchor="ctr">
            <a:normAutofit/>
          </a:bodyPr>
          <a:lstStyle/>
          <a:p>
            <a:r>
              <a:rPr lang="pt-P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2.O CAMINHO</a:t>
            </a:r>
          </a:p>
        </p:txBody>
      </p:sp>
      <p:pic>
        <p:nvPicPr>
          <p:cNvPr id="6" name="Imagem 5" descr="Uma imagem com texto, natureza, desenho&#10;&#10;Descrição gerada automaticamente">
            <a:extLst>
              <a:ext uri="{FF2B5EF4-FFF2-40B4-BE49-F238E27FC236}">
                <a16:creationId xmlns:a16="http://schemas.microsoft.com/office/drawing/2014/main" id="{59B52FB4-860D-440A-BFB3-BB9225B68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7" b="831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E51A0DB-6CFC-43D9-9622-8A4CE573A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917" y="3606085"/>
            <a:ext cx="9514423" cy="3408528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400" dirty="0">
                <a:latin typeface="Candara" panose="020E0502030303020204" pitchFamily="34" charset="0"/>
              </a:rPr>
              <a:t>Jesus ensina pelo caminho: longo, sem pressas, sem queimar etapas.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400" dirty="0">
                <a:latin typeface="Candara" panose="020E0502030303020204" pitchFamily="34" charset="0"/>
              </a:rPr>
              <a:t>Todos convocados a fazer caminho sinodal.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400" dirty="0">
                <a:latin typeface="Candara" panose="020E0502030303020204" pitchFamily="34" charset="0"/>
              </a:rPr>
              <a:t>Cabem todos neste caminho: sem exclusões.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400" dirty="0">
                <a:latin typeface="Candara" panose="020E0502030303020204" pitchFamily="34" charset="0"/>
              </a:rPr>
              <a:t>Cuidar da renovação dos grupos a que pertencemos.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400" b="1" dirty="0">
                <a:latin typeface="Candara" panose="020E0502030303020204" pitchFamily="34" charset="0"/>
              </a:rPr>
              <a:t>Constituir um grupo de escuta sinodal</a:t>
            </a:r>
            <a:r>
              <a:rPr lang="pt-PT" sz="2400" dirty="0">
                <a:latin typeface="Candara" panose="020E0502030303020204" pitchFamily="34" charset="0"/>
              </a:rPr>
              <a:t>: a nossa penitência quaresmal.</a:t>
            </a:r>
          </a:p>
          <a:p>
            <a:pPr marL="0" indent="0">
              <a:buNone/>
            </a:pPr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84933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4BA063-DC60-44DB-B53F-B00B7D8B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2938" cy="1325563"/>
          </a:xfrm>
        </p:spPr>
        <p:txBody>
          <a:bodyPr/>
          <a:lstStyle/>
          <a:p>
            <a:r>
              <a:rPr lang="pt-PT" dirty="0"/>
              <a:t>Algumas perguntas em família</a:t>
            </a:r>
            <a:br>
              <a:rPr lang="pt-PT" dirty="0"/>
            </a:br>
            <a:r>
              <a:rPr lang="pt-PT" dirty="0"/>
              <a:t>Perguntemo-nos uns aos outros: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E51A0DB-6CFC-43D9-9622-8A4CE573A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057" y="3270659"/>
            <a:ext cx="10662943" cy="36163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1900" dirty="0"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pt-PT" sz="19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ue exemplo de ser Igreja vos tenho dado e que exemplo me dão vocês a mim?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19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é que eu tenho sabido viver e comunicar o Evangelho na família?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19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Quem o faz melhor cá em casa e pode ajudar os outros?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19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nos temos aberto a outras famílias para caminharmos juntos?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19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temos participado ativamente nas dinâmicas pastorais da paróquia e na evangelização do mundo?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19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temos caminhado com os mais pobres e frágeis?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1900" dirty="0"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propostas temos para fazer a Igreja mais familiar, mais fraterna?</a:t>
            </a:r>
            <a:endParaRPr lang="pt-PT" sz="19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29ECD8A3-DA94-4987-A290-7074D11AC4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0" b="18871"/>
          <a:stretch/>
        </p:blipFill>
        <p:spPr>
          <a:xfrm>
            <a:off x="0" y="25785"/>
            <a:ext cx="12192000" cy="32865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CCFE2AB-6DB1-4DC0-9463-F7E8BF8E5F62}"/>
              </a:ext>
            </a:extLst>
          </p:cNvPr>
          <p:cNvSpPr txBox="1">
            <a:spLocks/>
          </p:cNvSpPr>
          <p:nvPr/>
        </p:nvSpPr>
        <p:spPr>
          <a:xfrm rot="16200000">
            <a:off x="-1007918" y="4278577"/>
            <a:ext cx="3478107" cy="1462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Perguntemo-nos</a:t>
            </a:r>
          </a:p>
          <a:p>
            <a:pPr algn="ctr"/>
            <a:r>
              <a:rPr lang="pt-P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em família</a:t>
            </a:r>
          </a:p>
        </p:txBody>
      </p:sp>
    </p:spTree>
    <p:extLst>
      <p:ext uri="{BB962C8B-B14F-4D97-AF65-F5344CB8AC3E}">
        <p14:creationId xmlns:p14="http://schemas.microsoft.com/office/powerpoint/2010/main" val="201316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C72A4-CFCB-4D61-A08A-5D5721BB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9757" y="4172176"/>
            <a:ext cx="2335024" cy="1411901"/>
          </a:xfrm>
        </p:spPr>
        <p:txBody>
          <a:bodyPr anchor="ctr">
            <a:normAutofit/>
          </a:bodyPr>
          <a:lstStyle/>
          <a:p>
            <a:r>
              <a:rPr lang="pt-PT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anose="020E0502030303020204" pitchFamily="34" charset="0"/>
              </a:rPr>
              <a:t>3. A CRUZ </a:t>
            </a:r>
          </a:p>
        </p:txBody>
      </p:sp>
      <p:pic>
        <p:nvPicPr>
          <p:cNvPr id="7" name="Imagem 6" descr="Uma imagem com texto, ClipArt&#10;&#10;Descrição gerada automaticamente">
            <a:extLst>
              <a:ext uri="{FF2B5EF4-FFF2-40B4-BE49-F238E27FC236}">
                <a16:creationId xmlns:a16="http://schemas.microsoft.com/office/drawing/2014/main" id="{446514E7-858A-49CC-8C0B-155F70400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"/>
          <a:stretch/>
        </p:blipFill>
        <p:spPr>
          <a:xfrm>
            <a:off x="20" y="-179462"/>
            <a:ext cx="12191980" cy="344146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2FEFAEB-6D8B-484F-AAA9-1D9388E4B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4408" y="3429000"/>
            <a:ext cx="9305365" cy="3324471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300" dirty="0">
                <a:latin typeface="Candara" panose="020E0502030303020204" pitchFamily="34" charset="0"/>
              </a:rPr>
              <a:t>A cruz é carregada por um grupo de pessoas.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300" dirty="0">
                <a:latin typeface="Candara" panose="020E0502030303020204" pitchFamily="34" charset="0"/>
              </a:rPr>
              <a:t>A Cruz, símbolo das JMJ.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300" dirty="0">
                <a:latin typeface="Candara" panose="020E0502030303020204" pitchFamily="34" charset="0"/>
              </a:rPr>
              <a:t>Os Jovens querem caminhar juntos.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300" dirty="0">
                <a:latin typeface="Candara" panose="020E0502030303020204" pitchFamily="34" charset="0"/>
              </a:rPr>
              <a:t>Imagem de uma Igreja peregrina, não acomodada e envelhecida.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300" dirty="0">
                <a:latin typeface="Candara" panose="020E0502030303020204" pitchFamily="34" charset="0"/>
              </a:rPr>
              <a:t>Transportar a Cruz de Cristo nos sofrimentos da Humanidade.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300" dirty="0">
                <a:latin typeface="Candara" panose="020E0502030303020204" pitchFamily="34" charset="0"/>
              </a:rPr>
              <a:t>Acolher a todos até ao fim, até ao dom de si na cruz.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PT" sz="2300" dirty="0">
                <a:latin typeface="Candara" panose="020E0502030303020204" pitchFamily="34" charset="0"/>
              </a:rPr>
              <a:t>Dar o primeiro passo, fazer-se um, dar o contributo no tempo certo.</a:t>
            </a:r>
          </a:p>
        </p:txBody>
      </p:sp>
    </p:spTree>
    <p:extLst>
      <p:ext uri="{BB962C8B-B14F-4D97-AF65-F5344CB8AC3E}">
        <p14:creationId xmlns:p14="http://schemas.microsoft.com/office/powerpoint/2010/main" val="1302574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810ED1E-C5F6-46EF-8A26-D1F73217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31181"/>
            <a:ext cx="10515600" cy="266658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Quem deixamos sozinhos no caminho?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Quais as periferias abandonadas ou ignoradas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Quais são os mais carenciados de companheiros de estrada?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200" dirty="0">
                <a:latin typeface="Candara" panose="020E0502030303020204" pitchFamily="34" charset="0"/>
                <a:ea typeface="Times New Roman" panose="02020603050405020304" pitchFamily="18" charset="0"/>
              </a:rPr>
              <a:t>P</a:t>
            </a:r>
            <a:r>
              <a:rPr lang="pt-PT" sz="22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or quem começar e com quem ir?</a:t>
            </a:r>
            <a:endParaRPr lang="pt-PT" sz="2200" dirty="0">
              <a:latin typeface="Candara" panose="020E0502030303020204" pitchFamily="34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A3685C4-0E1D-478F-B960-422FCDE5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2E21728C-81DD-4EA5-BAE5-20B931AD6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0" b="18871"/>
          <a:stretch/>
        </p:blipFill>
        <p:spPr>
          <a:xfrm>
            <a:off x="0" y="25785"/>
            <a:ext cx="12192000" cy="32865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C3F80EA-A093-41D6-A45F-D315EC85530E}"/>
              </a:ext>
            </a:extLst>
          </p:cNvPr>
          <p:cNvSpPr txBox="1">
            <a:spLocks/>
          </p:cNvSpPr>
          <p:nvPr/>
        </p:nvSpPr>
        <p:spPr>
          <a:xfrm rot="16200000">
            <a:off x="-922772" y="4149592"/>
            <a:ext cx="3521946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600" b="1" dirty="0">
                <a:latin typeface="Candara" panose="020E0502030303020204" pitchFamily="34" charset="0"/>
              </a:rPr>
              <a:t>Perguntemo-nos</a:t>
            </a:r>
          </a:p>
        </p:txBody>
      </p:sp>
    </p:spTree>
    <p:extLst>
      <p:ext uri="{BB962C8B-B14F-4D97-AF65-F5344CB8AC3E}">
        <p14:creationId xmlns:p14="http://schemas.microsoft.com/office/powerpoint/2010/main" val="2679937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8B1706-90E2-4152-81B8-B7896D2F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4777740"/>
            <a:ext cx="3545035" cy="1371600"/>
          </a:xfrm>
        </p:spPr>
        <p:txBody>
          <a:bodyPr>
            <a:normAutofit fontScale="90000"/>
          </a:bodyPr>
          <a:lstStyle/>
          <a:p>
            <a:r>
              <a:rPr lang="pt-PT" sz="3400" b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DESAFIO:</a:t>
            </a:r>
            <a:br>
              <a:rPr lang="pt-PT" sz="3400" dirty="0">
                <a:latin typeface="Candara" panose="020E0502030303020204" pitchFamily="34" charset="0"/>
              </a:rPr>
            </a:br>
            <a:r>
              <a:rPr lang="pt-PT" sz="3400" dirty="0">
                <a:latin typeface="Candara" panose="020E0502030303020204" pitchFamily="34" charset="0"/>
              </a:rPr>
              <a:t>Estou aqui pronto para o caminho!</a:t>
            </a:r>
          </a:p>
        </p:txBody>
      </p:sp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0828B213-09D7-404B-9E9B-4B7C3A8F7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b="15541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B90AF4C-4EE1-45CD-AF1D-9AF1A2AA5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3" y="4777739"/>
            <a:ext cx="7065481" cy="139922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PT" sz="2200" dirty="0">
                <a:latin typeface="Candara" panose="020E0502030303020204" pitchFamily="34" charset="0"/>
              </a:rPr>
              <a:t>ENTUSIASMO PELOS CAMINHOS NOVOS.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2200" dirty="0">
                <a:latin typeface="Candara" panose="020E0502030303020204" pitchFamily="34" charset="0"/>
              </a:rPr>
              <a:t>FORÇA E CORAGEM.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2200" dirty="0">
                <a:latin typeface="Candara" panose="020E0502030303020204" pitchFamily="34" charset="0"/>
              </a:rPr>
              <a:t>PRONTOS PARA O CAMINHO.</a:t>
            </a:r>
          </a:p>
        </p:txBody>
      </p:sp>
    </p:spTree>
    <p:extLst>
      <p:ext uri="{BB962C8B-B14F-4D97-AF65-F5344CB8AC3E}">
        <p14:creationId xmlns:p14="http://schemas.microsoft.com/office/powerpoint/2010/main" val="194123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B9145A-F54B-4AE4-AA02-6752589D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52" y="343030"/>
            <a:ext cx="5470144" cy="2177980"/>
          </a:xfrm>
        </p:spPr>
        <p:txBody>
          <a:bodyPr anchor="b">
            <a:normAutofit fontScale="90000"/>
          </a:bodyPr>
          <a:lstStyle/>
          <a:p>
            <a:br>
              <a:rPr lang="pt-PT" sz="4200" dirty="0">
                <a:latin typeface="Candara" panose="020E0502030303020204" pitchFamily="34" charset="0"/>
              </a:rPr>
            </a:br>
            <a:br>
              <a:rPr lang="pt-PT" sz="4200" dirty="0">
                <a:latin typeface="Candara" panose="020E0502030303020204" pitchFamily="34" charset="0"/>
              </a:rPr>
            </a:br>
            <a:br>
              <a:rPr lang="pt-PT" sz="4200" dirty="0">
                <a:latin typeface="Candara" panose="020E0502030303020204" pitchFamily="34" charset="0"/>
              </a:rPr>
            </a:br>
            <a:br>
              <a:rPr lang="pt-PT" sz="4200" dirty="0">
                <a:latin typeface="Candara" panose="020E0502030303020204" pitchFamily="34" charset="0"/>
              </a:rPr>
            </a:br>
            <a:br>
              <a:rPr lang="pt-PT" sz="4200" dirty="0">
                <a:latin typeface="Candara" panose="020E0502030303020204" pitchFamily="34" charset="0"/>
              </a:rPr>
            </a:br>
            <a:br>
              <a:rPr lang="pt-PT" sz="4200" dirty="0">
                <a:latin typeface="Candara" panose="020E0502030303020204" pitchFamily="34" charset="0"/>
              </a:rPr>
            </a:br>
            <a:r>
              <a:rPr lang="pt-PT" sz="4200" dirty="0">
                <a:latin typeface="Candara" panose="020E0502030303020204" pitchFamily="34" charset="0"/>
              </a:rPr>
              <a:t>UMA IDEIA: </a:t>
            </a:r>
            <a:br>
              <a:rPr lang="pt-PT" sz="4200" dirty="0">
                <a:latin typeface="Candara" panose="020E0502030303020204" pitchFamily="34" charset="0"/>
              </a:rPr>
            </a:br>
            <a:r>
              <a:rPr lang="pt-PT" sz="30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FAZER O BEM ENQUANTO É TEMPO</a:t>
            </a:r>
            <a:br>
              <a:rPr lang="pt-PT" sz="4200" dirty="0">
                <a:latin typeface="Candara" panose="020E0502030303020204" pitchFamily="34" charset="0"/>
              </a:rPr>
            </a:br>
            <a:br>
              <a:rPr lang="pt-PT" sz="4200" i="1" dirty="0">
                <a:latin typeface="Candara" panose="020E0502030303020204" pitchFamily="34" charset="0"/>
              </a:rPr>
            </a:br>
            <a:r>
              <a:rPr lang="pt-PT" sz="42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8090C70-9D28-486C-BF98-B200F6DD9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81" y="2747539"/>
            <a:ext cx="4682796" cy="41104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PT" sz="2500" dirty="0">
                <a:latin typeface="Candara" panose="020E0502030303020204" pitchFamily="34" charset="0"/>
              </a:rPr>
              <a:t>«Não nos cansemos </a:t>
            </a:r>
          </a:p>
          <a:p>
            <a:pPr marL="0" indent="0">
              <a:buNone/>
            </a:pPr>
            <a:r>
              <a:rPr lang="pt-PT" sz="2500" dirty="0">
                <a:latin typeface="Candara" panose="020E0502030303020204" pitchFamily="34" charset="0"/>
              </a:rPr>
              <a:t>de </a:t>
            </a:r>
            <a:r>
              <a:rPr lang="pt-PT" sz="2500" b="1" dirty="0">
                <a:latin typeface="Candara" panose="020E0502030303020204" pitchFamily="34" charset="0"/>
              </a:rPr>
              <a:t>fazer o bem</a:t>
            </a:r>
            <a:r>
              <a:rPr lang="pt-PT" sz="2500" dirty="0">
                <a:latin typeface="Candara" panose="020E0502030303020204" pitchFamily="34" charset="0"/>
              </a:rPr>
              <a:t>;  </a:t>
            </a:r>
          </a:p>
          <a:p>
            <a:pPr marL="0" indent="0">
              <a:buNone/>
            </a:pPr>
            <a:r>
              <a:rPr lang="pt-PT" sz="2500" dirty="0">
                <a:latin typeface="Candara" panose="020E0502030303020204" pitchFamily="34" charset="0"/>
              </a:rPr>
              <a:t>porque, </a:t>
            </a:r>
            <a:r>
              <a:rPr lang="pt-PT" sz="2500" b="1" dirty="0">
                <a:latin typeface="Candara" panose="020E0502030303020204" pitchFamily="34" charset="0"/>
              </a:rPr>
              <a:t>a seu tempo </a:t>
            </a:r>
            <a:r>
              <a:rPr lang="pt-PT" sz="2500" dirty="0">
                <a:latin typeface="Candara" panose="020E0502030303020204" pitchFamily="34" charset="0"/>
              </a:rPr>
              <a:t>colheremos,</a:t>
            </a:r>
          </a:p>
          <a:p>
            <a:pPr marL="0" indent="0">
              <a:buNone/>
            </a:pPr>
            <a:r>
              <a:rPr lang="pt-PT" sz="2500" dirty="0">
                <a:latin typeface="Candara" panose="020E0502030303020204" pitchFamily="34" charset="0"/>
              </a:rPr>
              <a:t>se não tivermos esmorecido. </a:t>
            </a:r>
          </a:p>
          <a:p>
            <a:pPr marL="0" indent="0">
              <a:buNone/>
            </a:pPr>
            <a:endParaRPr lang="pt-PT" sz="25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pt-PT" sz="2500" dirty="0">
                <a:latin typeface="Candara" panose="020E0502030303020204" pitchFamily="34" charset="0"/>
              </a:rPr>
              <a:t>Portanto, </a:t>
            </a:r>
          </a:p>
          <a:p>
            <a:pPr marL="0" indent="0">
              <a:buNone/>
            </a:pPr>
            <a:r>
              <a:rPr lang="pt-PT" sz="2500" b="1" dirty="0">
                <a:latin typeface="Candara" panose="020E0502030303020204" pitchFamily="34" charset="0"/>
              </a:rPr>
              <a:t>enquanto temos tempo</a:t>
            </a:r>
            <a:r>
              <a:rPr lang="pt-PT" sz="2500" dirty="0">
                <a:latin typeface="Candara" panose="020E0502030303020204" pitchFamily="34" charset="0"/>
              </a:rPr>
              <a:t>, </a:t>
            </a:r>
          </a:p>
          <a:p>
            <a:pPr marL="0" indent="0">
              <a:buNone/>
            </a:pPr>
            <a:r>
              <a:rPr lang="pt-PT" sz="2500" b="1" dirty="0">
                <a:latin typeface="Candara" panose="020E0502030303020204" pitchFamily="34" charset="0"/>
              </a:rPr>
              <a:t>pratiquemos o bem </a:t>
            </a:r>
          </a:p>
          <a:p>
            <a:pPr marL="0" indent="0">
              <a:buNone/>
            </a:pPr>
            <a:r>
              <a:rPr lang="pt-PT" sz="2500" dirty="0">
                <a:latin typeface="Candara" panose="020E0502030303020204" pitchFamily="34" charset="0"/>
              </a:rPr>
              <a:t>para com todos». </a:t>
            </a:r>
          </a:p>
          <a:p>
            <a:pPr marL="0" indent="0">
              <a:buNone/>
            </a:pPr>
            <a:endParaRPr lang="pt-PT" sz="25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pt-PT" sz="2500" i="1" dirty="0" err="1">
                <a:latin typeface="Candara" panose="020E0502030303020204" pitchFamily="34" charset="0"/>
              </a:rPr>
              <a:t>Gl</a:t>
            </a:r>
            <a:r>
              <a:rPr lang="pt-PT" sz="2500" dirty="0">
                <a:latin typeface="Candara" panose="020E0502030303020204" pitchFamily="34" charset="0"/>
              </a:rPr>
              <a:t> 6, 9-10 </a:t>
            </a:r>
            <a:r>
              <a:rPr lang="pt-PT" sz="2500" i="1" dirty="0">
                <a:latin typeface="Candara" panose="020E0502030303020204" pitchFamily="34" charset="0"/>
              </a:rPr>
              <a:t>a </a:t>
            </a:r>
            <a:endParaRPr lang="pt-PT" sz="25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pt-PT" sz="2500" dirty="0">
                <a:latin typeface="Candara" panose="020E0502030303020204" pitchFamily="34" charset="0"/>
              </a:rPr>
              <a:t> </a:t>
            </a:r>
          </a:p>
          <a:p>
            <a:pPr marL="0" indent="0">
              <a:buNone/>
            </a:pPr>
            <a:endParaRPr lang="pt-PT" sz="1200" dirty="0"/>
          </a:p>
        </p:txBody>
      </p:sp>
      <p:pic>
        <p:nvPicPr>
          <p:cNvPr id="8" name="Imagem 7" descr="Uma imagem com exterior&#10;&#10;Descrição gerada automaticamente">
            <a:extLst>
              <a:ext uri="{FF2B5EF4-FFF2-40B4-BE49-F238E27FC236}">
                <a16:creationId xmlns:a16="http://schemas.microsoft.com/office/drawing/2014/main" id="{722FD037-1ACE-452F-B697-67CDFC994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r="9877" b="-1"/>
          <a:stretch/>
        </p:blipFill>
        <p:spPr>
          <a:xfrm>
            <a:off x="5648770" y="10"/>
            <a:ext cx="654170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435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C90EEE-05E2-4CA9-92EC-BB86A3A0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9" y="257469"/>
            <a:ext cx="5696327" cy="1729843"/>
          </a:xfrm>
        </p:spPr>
        <p:txBody>
          <a:bodyPr anchor="b">
            <a:normAutofit/>
          </a:bodyPr>
          <a:lstStyle/>
          <a:p>
            <a:r>
              <a:rPr lang="pt-PT" b="1" dirty="0">
                <a:latin typeface="Candara" panose="020E0502030303020204" pitchFamily="34" charset="0"/>
              </a:rPr>
              <a:t>UMA IMAGEM:</a:t>
            </a:r>
            <a:br>
              <a:rPr lang="pt-PT" b="1" dirty="0">
                <a:latin typeface="Candara" panose="020E0502030303020204" pitchFamily="34" charset="0"/>
              </a:rPr>
            </a:br>
            <a:r>
              <a:rPr lang="pt-PT" sz="27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A SEMENTEIRA E A COLHEITA</a:t>
            </a:r>
            <a:br>
              <a:rPr lang="pt-PT" sz="3000" dirty="0"/>
            </a:br>
            <a:endParaRPr lang="pt-PT" sz="3000" b="1" dirty="0"/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F9881E2-8152-40DB-B02B-42AEF6028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12" y="2728127"/>
            <a:ext cx="5410491" cy="3872404"/>
          </a:xfrm>
        </p:spPr>
        <p:txBody>
          <a:bodyPr>
            <a:normAutofit fontScale="62500" lnSpcReduction="20000"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t-PT" sz="2000" dirty="0">
              <a:latin typeface="Candara" panose="020E0502030303020204" pitchFamily="34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900" dirty="0">
                <a:latin typeface="Candara" panose="020E0502030303020204" pitchFamily="34" charset="0"/>
              </a:rPr>
              <a:t>Deus é o Agricultor paciente, que espalha sementes de bem na humanidade (FT 54).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t-PT" sz="2900" dirty="0">
              <a:latin typeface="Candara" panose="020E0502030303020204" pitchFamily="34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9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«Um é o que semeia e outro o que ceifa» (</a:t>
            </a:r>
            <a:r>
              <a:rPr lang="pt-PT" sz="2900" i="1" dirty="0" err="1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Jo</a:t>
            </a:r>
            <a:r>
              <a:rPr lang="pt-PT" sz="29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4, 37): assim participamos da magnanimidade de Deus.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t-PT" sz="2900" dirty="0">
              <a:latin typeface="Candara" panose="020E0502030303020204" pitchFamily="34" charset="0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900" dirty="0">
                <a:latin typeface="Candara" panose="020E0502030303020204" pitchFamily="34" charset="0"/>
              </a:rPr>
              <a:t>A escuta da Palavra fecunda e faz frutificar e amadurecer a nossa vida.</a:t>
            </a:r>
          </a:p>
          <a:p>
            <a:pPr marL="0" indent="0">
              <a:spcBef>
                <a:spcPts val="0"/>
              </a:spcBef>
              <a:buNone/>
            </a:pPr>
            <a:endParaRPr lang="pt-PT" sz="14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PT" sz="14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P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PT" sz="1400" dirty="0"/>
          </a:p>
        </p:txBody>
      </p:sp>
      <p:pic>
        <p:nvPicPr>
          <p:cNvPr id="18" name="Imagem 17" descr="Uma imagem com texto&#10;&#10;Descrição gerada automaticamente">
            <a:extLst>
              <a:ext uri="{FF2B5EF4-FFF2-40B4-BE49-F238E27FC236}">
                <a16:creationId xmlns:a16="http://schemas.microsoft.com/office/drawing/2014/main" id="{A33FC72B-6B78-4E06-B7BB-C2EA8265A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b="40398"/>
          <a:stretch/>
        </p:blipFill>
        <p:spPr>
          <a:xfrm>
            <a:off x="5785503" y="10"/>
            <a:ext cx="640497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9738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C90EEE-05E2-4CA9-92EC-BB86A3A0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290701" cy="1601053"/>
          </a:xfrm>
        </p:spPr>
        <p:txBody>
          <a:bodyPr anchor="b">
            <a:normAutofit fontScale="90000"/>
          </a:bodyPr>
          <a:lstStyle/>
          <a:p>
            <a:r>
              <a:rPr lang="pt-PT" sz="3400" b="1" dirty="0">
                <a:latin typeface="Candara" panose="020E0502030303020204" pitchFamily="34" charset="0"/>
              </a:rPr>
              <a:t>UMA IMAGEM:</a:t>
            </a:r>
            <a:br>
              <a:rPr lang="pt-PT" sz="3400" b="1" dirty="0">
                <a:latin typeface="Candara" panose="020E0502030303020204" pitchFamily="34" charset="0"/>
              </a:rPr>
            </a:br>
            <a:r>
              <a:rPr lang="pt-PT" sz="36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A SEMENTEIRA E A COLHEITA</a:t>
            </a:r>
            <a:br>
              <a:rPr lang="pt-PT" sz="3400" dirty="0">
                <a:latin typeface="Candara" panose="020E0502030303020204" pitchFamily="34" charset="0"/>
              </a:rPr>
            </a:br>
            <a:endParaRPr lang="pt-PT" sz="3400" b="1" dirty="0">
              <a:latin typeface="Candara" panose="020E0502030303020204" pitchFamily="34" charset="0"/>
            </a:endParaRPr>
          </a:p>
        </p:txBody>
      </p:sp>
      <p:sp>
        <p:nvSpPr>
          <p:cNvPr id="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F9881E2-8152-40DB-B02B-42AEF6028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87" y="2559213"/>
            <a:ext cx="5621141" cy="448489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80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Quem pouco semeia, também pouco há de colher; mas quem semeia com generosidade, com generosidade também colherá» (2 </a:t>
            </a:r>
            <a:r>
              <a:rPr lang="pt-PT" sz="8000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Cor</a:t>
            </a:r>
            <a:r>
              <a:rPr lang="pt-PT" sz="80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9, 6).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t-PT" sz="80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80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Em Deus, nenhum ato de amor, por mais pequeno que seja, e nenhuma das nossas «generosas fadigas» se perde (EG 279).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t-PT" sz="80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8000" dirty="0">
                <a:latin typeface="Candara" panose="020E0502030303020204" pitchFamily="34" charset="0"/>
                <a:ea typeface="Times New Roman" panose="02020603050405020304" pitchFamily="18" charset="0"/>
              </a:rPr>
              <a:t>Devemos dar frutos para a vida eterna (</a:t>
            </a:r>
            <a:r>
              <a:rPr lang="pt-PT" sz="8000" dirty="0" err="1">
                <a:latin typeface="Candara" panose="020E0502030303020204" pitchFamily="34" charset="0"/>
                <a:ea typeface="Times New Roman" panose="02020603050405020304" pitchFamily="18" charset="0"/>
              </a:rPr>
              <a:t>Jo</a:t>
            </a:r>
            <a:r>
              <a:rPr lang="pt-PT" sz="8000" dirty="0">
                <a:latin typeface="Candara" panose="020E0502030303020204" pitchFamily="34" charset="0"/>
                <a:ea typeface="Times New Roman" panose="02020603050405020304" pitchFamily="18" charset="0"/>
              </a:rPr>
              <a:t> 4,36).</a:t>
            </a:r>
            <a:endParaRPr lang="pt-PT" sz="80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pt-PT" sz="80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pt-PT" sz="80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PT" sz="80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t-PT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Uma imagem com relva, exterior&#10;&#10;Descrição gerada automaticamente">
            <a:extLst>
              <a:ext uri="{FF2B5EF4-FFF2-40B4-BE49-F238E27FC236}">
                <a16:creationId xmlns:a16="http://schemas.microsoft.com/office/drawing/2014/main" id="{FA645DC3-2493-44D0-996A-9B74C53B02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r="7833"/>
          <a:stretch/>
        </p:blipFill>
        <p:spPr>
          <a:xfrm>
            <a:off x="6353672" y="10"/>
            <a:ext cx="583680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5702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C90EEE-05E2-4CA9-92EC-BB86A3A0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68" y="343623"/>
            <a:ext cx="6717849" cy="1956841"/>
          </a:xfrm>
        </p:spPr>
        <p:txBody>
          <a:bodyPr anchor="b">
            <a:normAutofit fontScale="90000"/>
          </a:bodyPr>
          <a:lstStyle/>
          <a:p>
            <a:r>
              <a:rPr lang="pt-PT" sz="4000" b="1" dirty="0"/>
              <a:t>UMA IMAGEM </a:t>
            </a:r>
            <a:br>
              <a:rPr lang="pt-PT" sz="4000" b="1" dirty="0"/>
            </a:br>
            <a:r>
              <a:rPr lang="pt-PT" sz="4000" b="1" dirty="0"/>
              <a:t>DO MISTÉRIO PASCAL</a:t>
            </a:r>
            <a:br>
              <a:rPr lang="pt-PT" sz="4000" b="1" dirty="0"/>
            </a:br>
            <a:r>
              <a:rPr lang="pt-PT" sz="40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A SEMENTEIRA E A COLHEITA</a:t>
            </a:r>
            <a:br>
              <a:rPr lang="pt-PT" sz="3000" dirty="0"/>
            </a:br>
            <a:endParaRPr lang="pt-PT" sz="3000" b="1" dirty="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F9881E2-8152-40DB-B02B-42AEF6028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64" y="2465274"/>
            <a:ext cx="5262351" cy="378719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pt-PT" sz="2200" dirty="0"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4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Jesus usa a imagem da semente que morre na terra e frutifica (cf. </a:t>
            </a:r>
            <a:r>
              <a:rPr lang="pt-PT" sz="2400" i="1" dirty="0" err="1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Jo</a:t>
            </a:r>
            <a:r>
              <a:rPr lang="pt-PT" sz="24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12, 24) para exprimir o mistério da sua morte e ressurreição.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t-PT" sz="24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24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São Paulo retoma esta imagem para falar da ressurreição do nosso corpo (</a:t>
            </a:r>
            <a:r>
              <a:rPr lang="pt-PT" sz="2400" i="1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1 Cor</a:t>
            </a:r>
            <a:r>
              <a:rPr lang="pt-PT" sz="24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 15, 42-44). </a:t>
            </a:r>
            <a:endParaRPr lang="pt-PT" sz="2400" dirty="0">
              <a:latin typeface="Candara" panose="020E0502030303020204" pitchFamily="34" charset="0"/>
            </a:endParaRPr>
          </a:p>
        </p:txBody>
      </p:sp>
      <p:pic>
        <p:nvPicPr>
          <p:cNvPr id="5" name="Imagem 4" descr="Uma imagem com texto, exterior, homem&#10;&#10;Descrição gerada automaticamente">
            <a:extLst>
              <a:ext uri="{FF2B5EF4-FFF2-40B4-BE49-F238E27FC236}">
                <a16:creationId xmlns:a16="http://schemas.microsoft.com/office/drawing/2014/main" id="{AFF08645-A1BE-44A5-B6B8-E4C83A6B22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9"/>
          <a:stretch/>
        </p:blipFill>
        <p:spPr>
          <a:xfrm>
            <a:off x="6096000" y="10"/>
            <a:ext cx="609447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3079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6F73D2-845E-43D4-AC9A-93CA0487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73200"/>
            <a:ext cx="11551921" cy="1788825"/>
          </a:xfrm>
        </p:spPr>
        <p:txBody>
          <a:bodyPr anchor="b">
            <a:normAutofit/>
          </a:bodyPr>
          <a:lstStyle/>
          <a:p>
            <a:r>
              <a:rPr lang="pt-PT" sz="3400" dirty="0">
                <a:latin typeface="Candara" panose="020E0502030303020204" pitchFamily="34" charset="0"/>
              </a:rPr>
              <a:t>UM SENTIMENTO: </a:t>
            </a:r>
            <a:br>
              <a:rPr lang="pt-PT" sz="3400" dirty="0">
                <a:latin typeface="Candara" panose="020E0502030303020204" pitchFamily="34" charset="0"/>
              </a:rPr>
            </a:br>
            <a:r>
              <a:rPr lang="pt-PT" sz="27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NÃO NOS CANSEMOS</a:t>
            </a:r>
            <a:br>
              <a:rPr lang="pt-PT" sz="3400" dirty="0"/>
            </a:br>
            <a:endParaRPr lang="pt-PT" sz="34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5B3CAD7-A8A8-4CDB-A150-75CC940F6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54" y="2060621"/>
            <a:ext cx="5906651" cy="4724180"/>
          </a:xfrm>
        </p:spPr>
        <p:txBody>
          <a:bodyPr>
            <a:normAutofit fontScale="40000" lnSpcReduction="20000"/>
          </a:bodyPr>
          <a:lstStyle/>
          <a:p>
            <a:pPr marL="457835" marR="889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pt-PT" sz="22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marL="457835" marR="8890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5000" dirty="0">
                <a:latin typeface="Candara" panose="020E0502030303020204" pitchFamily="34" charset="0"/>
                <a:ea typeface="Times New Roman" panose="02020603050405020304" pitchFamily="18" charset="0"/>
              </a:rPr>
              <a:t>Não nos cansemos de rezar . </a:t>
            </a:r>
          </a:p>
          <a:p>
            <a:pPr marL="457835" marR="8890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5000" dirty="0">
                <a:latin typeface="Candara" panose="020E0502030303020204" pitchFamily="34" charset="0"/>
                <a:ea typeface="Times New Roman" panose="02020603050405020304" pitchFamily="18" charset="0"/>
              </a:rPr>
              <a:t>Não nos cansemos de semear o bem.</a:t>
            </a:r>
          </a:p>
          <a:p>
            <a:pPr marL="457835" marR="8890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50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Não nos cansemos de fazer o bem».  </a:t>
            </a:r>
          </a:p>
          <a:p>
            <a:pPr marL="457835" marR="8890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5000" dirty="0">
                <a:latin typeface="Candara" panose="020E0502030303020204" pitchFamily="34" charset="0"/>
                <a:ea typeface="Times New Roman" panose="02020603050405020304" pitchFamily="18" charset="0"/>
              </a:rPr>
              <a:t>Não nos cansemos de fazer o bem: procurar, chamar, visitar.</a:t>
            </a:r>
          </a:p>
          <a:p>
            <a:pPr marL="457835" marR="8890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50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Não nos cansemos de extirpar o mal da nossa vida. </a:t>
            </a:r>
          </a:p>
          <a:p>
            <a:pPr marL="457835" marR="8890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50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Não nos cansemos de pedir perdão no sacramento da Penitência e Reconciliação</a:t>
            </a:r>
          </a:p>
          <a:p>
            <a:pPr marL="457835" marR="8890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5000" dirty="0">
                <a:latin typeface="Candara" panose="020E0502030303020204" pitchFamily="34" charset="0"/>
                <a:ea typeface="Times New Roman" panose="02020603050405020304" pitchFamily="18" charset="0"/>
              </a:rPr>
              <a:t>Não nos cansemos de combater a concupiscência.</a:t>
            </a:r>
          </a:p>
          <a:p>
            <a:pPr marL="0" indent="0">
              <a:buNone/>
            </a:pPr>
            <a:endParaRPr lang="pt-PT" sz="1500" dirty="0"/>
          </a:p>
        </p:txBody>
      </p:sp>
      <p:pic>
        <p:nvPicPr>
          <p:cNvPr id="5" name="Imagem 4" descr="Uma imagem com azul, bandeira&#10;&#10;Descrição gerada automaticamente">
            <a:extLst>
              <a:ext uri="{FF2B5EF4-FFF2-40B4-BE49-F238E27FC236}">
                <a16:creationId xmlns:a16="http://schemas.microsoft.com/office/drawing/2014/main" id="{0CF5143D-64D4-4B28-BFF3-F2EC2C4E0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9" r="17078" b="1"/>
          <a:stretch/>
        </p:blipFill>
        <p:spPr>
          <a:xfrm>
            <a:off x="6383708" y="10"/>
            <a:ext cx="5806769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1171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96FEF4-1262-4FC6-9394-3F5DC4AE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081451" cy="1171635"/>
          </a:xfrm>
        </p:spPr>
        <p:txBody>
          <a:bodyPr anchor="b">
            <a:normAutofit fontScale="90000"/>
          </a:bodyPr>
          <a:lstStyle/>
          <a:p>
            <a:r>
              <a:rPr lang="pt-PT" sz="4200" dirty="0"/>
              <a:t>ESTE É O TEMPO FAVORÁVEL </a:t>
            </a:r>
            <a:r>
              <a:rPr lang="pt-PT" sz="4200" dirty="0">
                <a:solidFill>
                  <a:srgbClr val="7030A0"/>
                </a:solidFill>
              </a:rPr>
              <a:t>(KAYROS)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2B80BBD-09A5-4F1F-AFC6-282D45AB0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383" y="2921895"/>
            <a:ext cx="5345147" cy="3936105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3600" dirty="0">
                <a:latin typeface="Candara" panose="020E0502030303020204" pitchFamily="34" charset="0"/>
                <a:ea typeface="Times New Roman" panose="02020603050405020304" pitchFamily="18" charset="0"/>
              </a:rPr>
              <a:t>U</a:t>
            </a:r>
            <a:r>
              <a:rPr lang="pt-PT" sz="36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m tempo propício para semear o bem tendo em vista uma colheita.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3600" dirty="0">
                <a:latin typeface="Candara" panose="020E0502030303020204" pitchFamily="34" charset="0"/>
                <a:ea typeface="Times New Roman" panose="02020603050405020304" pitchFamily="18" charset="0"/>
              </a:rPr>
              <a:t>A Quaresma é o tempo favorável. Mas a Quaresma é uma imagem de toda a nossa existência terrena. </a:t>
            </a:r>
            <a:endParaRPr lang="pt-PT" sz="36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36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Não esmorecer, com o tempo!</a:t>
            </a:r>
            <a:endParaRPr lang="pt-PT" sz="36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3600" dirty="0"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Fazer o bem, enquanto é tempo!</a:t>
            </a:r>
            <a:endParaRPr lang="pt-PT" sz="3600" dirty="0">
              <a:latin typeface="Candara" panose="020E0502030303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sz="3600" dirty="0">
                <a:latin typeface="Candara" panose="020E0502030303020204" pitchFamily="34" charset="0"/>
                <a:ea typeface="Times New Roman" panose="02020603050405020304" pitchFamily="18" charset="0"/>
              </a:rPr>
              <a:t>A seu tempo, colheremos se não tivermos esmorecido.</a:t>
            </a:r>
            <a:endParaRPr lang="pt-PT" sz="3600" dirty="0"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Uma imagem com relva, exterior&#10;&#10;Descrição gerada automaticamente">
            <a:extLst>
              <a:ext uri="{FF2B5EF4-FFF2-40B4-BE49-F238E27FC236}">
                <a16:creationId xmlns:a16="http://schemas.microsoft.com/office/drawing/2014/main" id="{62311859-A641-4BEC-9321-DC86C88A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2406" b="1"/>
          <a:stretch/>
        </p:blipFill>
        <p:spPr>
          <a:xfrm>
            <a:off x="5982056" y="10"/>
            <a:ext cx="620842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617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00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m 14" descr="Uma imagem com céu, exterior, antigo, vários&#10;&#10;Descrição gerada automaticamente">
            <a:extLst>
              <a:ext uri="{FF2B5EF4-FFF2-40B4-BE49-F238E27FC236}">
                <a16:creationId xmlns:a16="http://schemas.microsoft.com/office/drawing/2014/main" id="{A1D01040-CE27-4917-9929-A6B5FC6AB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r="-1" b="-1"/>
          <a:stretch/>
        </p:blipFill>
        <p:spPr>
          <a:xfrm>
            <a:off x="0" y="-26894"/>
            <a:ext cx="1218893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0B5DCB-8F0E-4F75-BE10-6262DAEE0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2201" y="2455971"/>
            <a:ext cx="9144000" cy="3057323"/>
          </a:xfrm>
        </p:spPr>
        <p:txBody>
          <a:bodyPr>
            <a:normAutofit/>
          </a:bodyPr>
          <a:lstStyle/>
          <a:p>
            <a:r>
              <a:rPr lang="pt-PT" sz="4100" b="1" dirty="0">
                <a:solidFill>
                  <a:srgbClr val="FFFFFF"/>
                </a:solidFill>
                <a:latin typeface="Candara" panose="020E0502030303020204" pitchFamily="34" charset="0"/>
              </a:rPr>
              <a:t>NOTA DOS BISPOS DO PORTO </a:t>
            </a:r>
            <a:br>
              <a:rPr lang="pt-PT" sz="4100" b="1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r>
              <a:rPr lang="pt-PT" sz="4100" b="1" dirty="0">
                <a:solidFill>
                  <a:srgbClr val="FFFFFF"/>
                </a:solidFill>
                <a:latin typeface="Candara" panose="020E0502030303020204" pitchFamily="34" charset="0"/>
              </a:rPr>
              <a:t>PARA A QUARESMA 2022</a:t>
            </a:r>
            <a:br>
              <a:rPr lang="pt-PT" sz="4100" b="1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br>
              <a:rPr lang="pt-PT" sz="4100" b="1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br>
              <a:rPr lang="pt-PT" sz="4100" b="1" dirty="0">
                <a:solidFill>
                  <a:srgbClr val="FFFFFF"/>
                </a:solidFill>
              </a:rPr>
            </a:br>
            <a:r>
              <a:rPr lang="pt-PT" sz="4100" b="1" dirty="0">
                <a:solidFill>
                  <a:srgbClr val="FFFFFF"/>
                </a:solidFill>
                <a:latin typeface="Candara" panose="020E0502030303020204" pitchFamily="34" charset="0"/>
              </a:rPr>
              <a:t>TEMPO FAVORÁVEL  DA ESCUTA</a:t>
            </a:r>
          </a:p>
        </p:txBody>
      </p:sp>
      <p:sp>
        <p:nvSpPr>
          <p:cNvPr id="76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95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893</Words>
  <Application>Microsoft Office PowerPoint</Application>
  <PresentationFormat>Ecrã Panorâmico</PresentationFormat>
  <Paragraphs>108</Paragraphs>
  <Slides>18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Candara</vt:lpstr>
      <vt:lpstr>Times New Roman</vt:lpstr>
      <vt:lpstr>Wingdings</vt:lpstr>
      <vt:lpstr>Tema do Office</vt:lpstr>
      <vt:lpstr>Mensagem  do Papa Francisco    Quaresma 2022 </vt:lpstr>
      <vt:lpstr>      UMA IDEIA:  FAZER O BEM ENQUANTO É TEMPO   </vt:lpstr>
      <vt:lpstr>UMA IMAGEM: A SEMENTEIRA E A COLHEITA </vt:lpstr>
      <vt:lpstr>UMA IMAGEM: A SEMENTEIRA E A COLHEITA </vt:lpstr>
      <vt:lpstr>UMA IMAGEM  DO MISTÉRIO PASCAL A SEMENTEIRA E A COLHEITA </vt:lpstr>
      <vt:lpstr>UM SENTIMENTO:  NÃO NOS CANSEMOS </vt:lpstr>
      <vt:lpstr>ESTE É O TEMPO FAVORÁVEL (KAYROS)</vt:lpstr>
      <vt:lpstr>Apresentação do PowerPoint</vt:lpstr>
      <vt:lpstr>NOTA DOS BISPOS DO PORTO  PARA A QUARESMA 2022   TEMPO FAVORÁVEL  DA ESCUTA</vt:lpstr>
      <vt:lpstr>TEMPO DUPLAMENTE FAVORÁVEL:</vt:lpstr>
      <vt:lpstr>  TRÊS SÍMBOLOS DA  EXPERIÊNCIA SINODAL  EM TEMPO QUARESMAL   </vt:lpstr>
      <vt:lpstr>1. O DESERTO</vt:lpstr>
      <vt:lpstr>Perguntemo-nos</vt:lpstr>
      <vt:lpstr>2.O CAMINHO</vt:lpstr>
      <vt:lpstr>Algumas perguntas em família Perguntemo-nos uns aos outros:</vt:lpstr>
      <vt:lpstr>3. A CRUZ </vt:lpstr>
      <vt:lpstr>Apresentação do PowerPoint</vt:lpstr>
      <vt:lpstr>DESAFIO: Estou aqui pronto para o caminho!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Mensagem  do Papa Francisco    Quaresma 2022 </dc:title>
  <dc:creator>Paroquia N. Sra. da Hora</dc:creator>
  <cp:lastModifiedBy>Paroquia N. Sra. da Hora</cp:lastModifiedBy>
  <cp:revision>2</cp:revision>
  <dcterms:created xsi:type="dcterms:W3CDTF">2022-03-03T11:21:03Z</dcterms:created>
  <dcterms:modified xsi:type="dcterms:W3CDTF">2022-03-03T14:46:53Z</dcterms:modified>
</cp:coreProperties>
</file>