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18" r:id="rId3"/>
    <p:sldId id="319" r:id="rId4"/>
    <p:sldId id="326" r:id="rId5"/>
    <p:sldId id="256" r:id="rId6"/>
    <p:sldId id="320" r:id="rId7"/>
    <p:sldId id="321" r:id="rId8"/>
    <p:sldId id="322" r:id="rId9"/>
    <p:sldId id="323" r:id="rId10"/>
    <p:sldId id="324" r:id="rId11"/>
    <p:sldId id="325" r:id="rId12"/>
    <p:sldId id="327" r:id="rId13"/>
    <p:sldId id="317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9285F-77C9-45ED-B197-55FF6BA8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B7AE00-494D-4399-8F0C-A647E10A0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A2F7585-F0C2-4041-BCA4-8BC7FE0C9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2C27-0514-4B1B-BA38-56A639E26D30}" type="datetimeFigureOut">
              <a:rPr lang="pt-PT" smtClean="0"/>
              <a:t>17-03-2021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FDCEAC-2A95-4D7B-8A8C-4ABDFA79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C241CE-EB35-48F2-B191-94CA6E29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58D6-05FB-4A0E-8767-AD41A30DCDC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527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97C83-141E-4CC3-8FEB-BEB3C0FC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586EE36-8519-447C-88CB-7BD0D7C5E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80CFC9-BD8F-491F-90F7-4D5CDC31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2C27-0514-4B1B-BA38-56A639E26D30}" type="datetimeFigureOut">
              <a:rPr lang="pt-PT" smtClean="0"/>
              <a:t>17-03-2021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35E8B43-A516-4439-8DF4-ED56F89E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33199CF-EB7C-46EF-98C2-9565FAB4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58D6-05FB-4A0E-8767-AD41A30DCDC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942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DA986B-2BBF-4CDD-8CA3-9E410AE98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64F582D-E8AA-4580-BC31-762E6B1FB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2C05F2D-2077-4B3D-86EF-61095D5B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2C27-0514-4B1B-BA38-56A639E26D30}" type="datetimeFigureOut">
              <a:rPr lang="pt-PT" smtClean="0"/>
              <a:t>17-03-2021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156E8D1-A6AA-43FD-ACD6-441132BB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4B0B502-3A78-4E38-A423-9AD9DDB0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58D6-05FB-4A0E-8767-AD41A30DCDC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197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5486E-179D-4913-A23C-933A8EA6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F8BEB3-5A9D-4DDA-8020-ABB076285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08BFD8F-EC89-4206-BB29-79505A11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2C27-0514-4B1B-BA38-56A639E26D30}" type="datetimeFigureOut">
              <a:rPr lang="pt-PT" smtClean="0"/>
              <a:t>17-03-2021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8D7C1F1-0333-473B-A7AC-10A20E8A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F678EF1-CDC7-48BF-A976-841DDAEB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58D6-05FB-4A0E-8767-AD41A30DCDC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198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5F616-A172-4354-8B65-27B2A805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F6B8591-175B-42E4-9941-C6E04867E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960B7C2-FDAE-4BAA-A0CE-36D1B4BC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2C27-0514-4B1B-BA38-56A639E26D30}" type="datetimeFigureOut">
              <a:rPr lang="pt-PT" smtClean="0"/>
              <a:t>17-03-2021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2B41A5B-A51A-4EB6-8813-056DDA0B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055745E-F6EE-4133-BEFD-73264302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58D6-05FB-4A0E-8767-AD41A30DCDC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93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F06DE-1736-4BFA-B830-C0AB8924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D90A5D3-9CBC-480A-964A-3D6F085A6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A03EC43-5D87-44B6-8867-171717FA1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F0693CA-FCA7-4538-BBCF-19A6F00F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2C27-0514-4B1B-BA38-56A639E26D30}" type="datetimeFigureOut">
              <a:rPr lang="pt-PT" smtClean="0"/>
              <a:t>17-03-2021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4BFE02C-E297-44A4-A2DB-C862107D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49F3071-5A83-460D-BFB6-278CEBC6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58D6-05FB-4A0E-8767-AD41A30DCDC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506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50FE7-644A-4F3B-9489-5BE97A0E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B5C9A1D-EABB-4E08-92C9-EF265B73E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C3B9D66-170E-46CE-B262-0FB598FB0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F22B99A-7023-4B2B-9AA9-79023B331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10E4D51-FDE4-4281-AA56-7D98E089D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0907866-C785-42A6-ABA1-6EA736DF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2C27-0514-4B1B-BA38-56A639E26D30}" type="datetimeFigureOut">
              <a:rPr lang="pt-PT" smtClean="0"/>
              <a:t>17-03-2021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958AFEA-2842-49EC-8DC9-7182CBD7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9EC5F70-8AE8-4EF4-859E-ACA83622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58D6-05FB-4A0E-8767-AD41A30DCDC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272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87C61-2515-403A-8A5A-81A73B84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289DC24-C63B-4EDF-AEA4-BEB0533E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2C27-0514-4B1B-BA38-56A639E26D30}" type="datetimeFigureOut">
              <a:rPr lang="pt-PT" smtClean="0"/>
              <a:t>17-03-2021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580A4B8-52E1-4AAF-BE5A-FD5CBD6B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6FDCACC-5BC7-4BA2-B555-88E2176F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58D6-05FB-4A0E-8767-AD41A30DCDC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855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430CCB6-591B-4EF2-A2D0-CA1760D6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2C27-0514-4B1B-BA38-56A639E26D30}" type="datetimeFigureOut">
              <a:rPr lang="pt-PT" smtClean="0"/>
              <a:t>17-03-2021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BCF4497-1925-4687-9B4A-44D6D4C4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7F31DD1-6C7C-406E-81EE-8C135037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58D6-05FB-4A0E-8767-AD41A30DCDC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319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A1A2B-34B7-477F-A4F6-5751252A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B66EA47-7979-4BD2-A161-94AD8EE4A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E494587-0E54-4B7A-AE63-F2F681AE2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6CB63BC-E0D7-4792-A5A7-B8093C96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2C27-0514-4B1B-BA38-56A639E26D30}" type="datetimeFigureOut">
              <a:rPr lang="pt-PT" smtClean="0"/>
              <a:t>17-03-2021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47DCBD7-B641-4F83-AF8C-481E273C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82B961B-2B35-4189-8FE1-B1497578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58D6-05FB-4A0E-8767-AD41A30DCDC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382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C5873-9756-4728-A0E2-56CC9ABC7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6E378EB3-BF49-4D04-A732-4BDA238E7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A596C9D-88B8-41C1-89F1-A55C5B241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25491F9-FD06-4B62-A5E3-392DEA14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2C27-0514-4B1B-BA38-56A639E26D30}" type="datetimeFigureOut">
              <a:rPr lang="pt-PT" smtClean="0"/>
              <a:t>17-03-2021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22F32FA-8280-43FD-BECA-48C4EBC9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6D8FB00-A8C2-4ECD-B7F4-4BEC0478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58D6-05FB-4A0E-8767-AD41A30DCDC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250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4775EC0-4836-4582-9FCA-81A3B18B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F780F2-601C-416B-AC3B-843B0C1D2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71F0CA1-C0BE-4645-9926-19A8BDB66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2C27-0514-4B1B-BA38-56A639E26D30}" type="datetimeFigureOut">
              <a:rPr lang="pt-PT" smtClean="0"/>
              <a:t>17-03-2021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44E988A-BEB8-4140-A28F-B0BB2458E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B1B266D-E8B5-4D20-85E4-41FF17B42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58D6-05FB-4A0E-8767-AD41A30DCDC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04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914FA9C-B464-464E-8ACC-52F3D6174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r="14462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BACA88A-D208-475B-AA9E-5F1E4A772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38525"/>
            <a:ext cx="4782458" cy="401514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PT" sz="3600" dirty="0">
                <a:latin typeface="Candara" panose="020E0502030303020204" pitchFamily="34" charset="0"/>
              </a:rPr>
              <a:t>TEMA DE REFLEXÃO: </a:t>
            </a:r>
          </a:p>
          <a:p>
            <a:pPr marL="0" indent="0">
              <a:buNone/>
            </a:pPr>
            <a:endParaRPr lang="pt-PT" sz="3600" dirty="0"/>
          </a:p>
          <a:p>
            <a:pPr marL="0" indent="0">
              <a:buNone/>
            </a:pPr>
            <a:r>
              <a:rPr lang="pt-PT" sz="3600" dirty="0"/>
              <a:t>CARTA APOSTÓLICA </a:t>
            </a:r>
          </a:p>
          <a:p>
            <a:pPr marL="0" indent="0">
              <a:buNone/>
            </a:pPr>
            <a:r>
              <a:rPr lang="pt-PT" sz="3600" i="1" dirty="0">
                <a:solidFill>
                  <a:srgbClr val="FFC000"/>
                </a:solidFill>
              </a:rPr>
              <a:t>PATRIS CORDE</a:t>
            </a:r>
          </a:p>
          <a:p>
            <a:pPr marL="0" indent="0">
              <a:buNone/>
            </a:pPr>
            <a:r>
              <a:rPr lang="pt-PT" sz="3600" i="1" dirty="0">
                <a:solidFill>
                  <a:srgbClr val="FFC000"/>
                </a:solidFill>
              </a:rPr>
              <a:t>Com coração de Pai</a:t>
            </a:r>
          </a:p>
        </p:txBody>
      </p:sp>
    </p:spTree>
    <p:extLst>
      <p:ext uri="{BB962C8B-B14F-4D97-AF65-F5344CB8AC3E}">
        <p14:creationId xmlns:p14="http://schemas.microsoft.com/office/powerpoint/2010/main" val="810488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7E71454-2208-4D44-A7C3-92BE04D14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2" b="2191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F014E6-E321-4CE8-B86F-82B6E63F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83632"/>
            <a:ext cx="4782458" cy="1325563"/>
          </a:xfrm>
        </p:spPr>
        <p:txBody>
          <a:bodyPr>
            <a:normAutofit/>
          </a:bodyPr>
          <a:lstStyle/>
          <a:p>
            <a:r>
              <a:rPr lang="pt-PT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6.São José, </a:t>
            </a:r>
            <a:br>
              <a:rPr lang="pt-PT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 trabalhador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B8EA793-2658-49C2-A67F-83AC8F77F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46231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b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Trabalhar é colaborar com o plano de Deus.</a:t>
            </a:r>
          </a:p>
          <a:p>
            <a:pPr marL="0" indent="0">
              <a:buNone/>
            </a:pPr>
            <a:b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Quantas mesas para construir família,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quantos bastões para sustentar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quantas muletas para ajudar a andar,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saíram da carpintaria de São José?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290668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FA09C778-84B2-4B6E-B69D-8AAF6BBDF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0" b="1038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D0B310-65FC-4CE5-BFCA-28B6C898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07" y="883632"/>
            <a:ext cx="4782458" cy="1325563"/>
          </a:xfrm>
        </p:spPr>
        <p:txBody>
          <a:bodyPr>
            <a:normAutofit/>
          </a:bodyPr>
          <a:lstStyle/>
          <a:p>
            <a:r>
              <a:rPr lang="pt-PT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São José, </a:t>
            </a:r>
            <a:br>
              <a:rPr lang="pt-PT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 na sombra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008F6C8-8FF3-4121-A642-0D1B5B1C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5022550" cy="3778200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b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segundo plano, atrás de Jesus e Maria, deixando que a luz de Deus desenhe através da sua sombra a ação do Espírito Santo.</a:t>
            </a:r>
          </a:p>
          <a:p>
            <a:pPr marL="0" indent="0" algn="just">
              <a:buNone/>
            </a:pPr>
            <a:endParaRPr lang="pt-PT" sz="18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pai é mais do que gerar, é cuidar de uma vida.</a:t>
            </a:r>
          </a:p>
          <a:p>
            <a:pPr marL="0" indent="0" algn="just">
              <a:buNone/>
            </a:pPr>
            <a:endParaRPr lang="pt-PT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PT" sz="18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 castíssimo: não possui, não segura, não prende, não subjuga, mas torna o filho capaz de opções, de liberdade, de partir. 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382679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jpeg">
            <a:extLst>
              <a:ext uri="{FF2B5EF4-FFF2-40B4-BE49-F238E27FC236}">
                <a16:creationId xmlns:a16="http://schemas.microsoft.com/office/drawing/2014/main" id="{13AF08B1-F2E1-479C-89C9-087D6664D103}"/>
              </a:ext>
            </a:extLst>
          </p:cNvPr>
          <p:cNvPicPr/>
          <p:nvPr/>
        </p:nvPicPr>
        <p:blipFill rotWithShape="1">
          <a:blip r:embed="rId2" cstate="print"/>
          <a:srcRect t="26013" r="1" b="3793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BAAC44-DEF3-41B7-9E72-46CC6C2B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64956"/>
            <a:ext cx="4782458" cy="1325563"/>
          </a:xfrm>
        </p:spPr>
        <p:txBody>
          <a:bodyPr>
            <a:normAutofit/>
          </a:bodyPr>
          <a:lstStyle/>
          <a:p>
            <a:r>
              <a:rPr lang="pt-PT" dirty="0">
                <a:latin typeface="Candara" panose="020E0502030303020204" pitchFamily="34" charset="0"/>
              </a:rPr>
              <a:t>3 facetas em 2021: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5F58B7E-FE7A-46DD-9C24-CE195823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905000"/>
            <a:ext cx="4782458" cy="487680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5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 o </a:t>
            </a:r>
            <a:r>
              <a:rPr lang="pt-PT" sz="15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homem que passa despercebido: “</a:t>
            </a:r>
            <a:r>
              <a:rPr lang="pt-PT" sz="1500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todos aqueles que estão, aparentemente, escondidos ou em segundo plano, têm um protagonismo sem paralelo na história da salvação</a:t>
            </a:r>
            <a:r>
              <a:rPr lang="pt-PT" sz="15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(PC, Introdução). </a:t>
            </a:r>
            <a:endParaRPr lang="pt-PT" sz="1500" i="1" dirty="0">
              <a:effectLst/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1500" i="1" dirty="0"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5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José é uma figura inspiradora, </a:t>
            </a:r>
            <a:r>
              <a:rPr lang="pt-PT" sz="15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pela sua coragem criativa (PC 5). </a:t>
            </a:r>
            <a:endParaRPr lang="pt-PT" sz="1500" dirty="0">
              <a:effectLst/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PT" sz="1500" dirty="0"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15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José é o verdadeiro porteiro e </a:t>
            </a:r>
            <a:r>
              <a:rPr lang="pt-PT" sz="15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guardião da Arca da Aliança,</a:t>
            </a:r>
            <a:r>
              <a:rPr lang="pt-PT" sz="15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porque </a:t>
            </a:r>
            <a:r>
              <a:rPr lang="pt-PT" sz="15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ele Deus confiou os seus dois tesouros mais preciosos</a:t>
            </a:r>
            <a:r>
              <a:rPr lang="pt-PT" sz="15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Mãe e o Filho (PC5). </a:t>
            </a:r>
            <a:endParaRPr lang="pt-PT" sz="1500" dirty="0"/>
          </a:p>
        </p:txBody>
      </p:sp>
    </p:spTree>
    <p:extLst>
      <p:ext uri="{BB962C8B-B14F-4D97-AF65-F5344CB8AC3E}">
        <p14:creationId xmlns:p14="http://schemas.microsoft.com/office/powerpoint/2010/main" val="3461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EBEA58-BCA3-4580-A3DC-294D0B42E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" r="2" b="8299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37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DB8946-D4AB-4911-BB62-41B2CB5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840" y="184972"/>
            <a:ext cx="5840770" cy="393526"/>
          </a:xfrm>
        </p:spPr>
        <p:txBody>
          <a:bodyPr>
            <a:normAutofit fontScale="90000"/>
          </a:bodyPr>
          <a:lstStyle/>
          <a:p>
            <a:r>
              <a:rPr lang="pt-PT" sz="4000" dirty="0">
                <a:solidFill>
                  <a:srgbClr val="FFFFFF"/>
                </a:solidFill>
                <a:latin typeface="Candara" panose="020E0502030303020204" pitchFamily="34" charset="0"/>
              </a:rPr>
              <a:t>Oração a São José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0DD1EC8-82BF-4F2E-B4DA-B63B53D1D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157" y="879652"/>
            <a:ext cx="6158471" cy="5978347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Salve, guardião do Redentor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e esposo da Virgem Maria!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PT" sz="2000" b="1" dirty="0">
              <a:solidFill>
                <a:srgbClr val="FEFF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 vós, Deus confiou o seu Filho;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em vós, Maria depositou a sua confiança;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convosco, Cristo tornou-Se homem.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PT" sz="2000" b="1" dirty="0">
              <a:solidFill>
                <a:srgbClr val="FEFF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Ó Bem-aventurado José,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mostrai-vos também nosso pai,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e guiai-nos no caminho da vida.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PT" sz="2000" b="1" dirty="0">
              <a:solidFill>
                <a:srgbClr val="FEFF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Alcançai-nos graça, misericórdia e valentia,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e defendei-nos de todo o mal.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Ámen.</a:t>
            </a:r>
            <a:endParaRPr lang="pt-PT" sz="2000" b="1" dirty="0">
              <a:solidFill>
                <a:srgbClr val="FEFFFF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pt-PT" sz="1700" b="1" dirty="0">
              <a:solidFill>
                <a:srgbClr val="FEFFFF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pt-PT" sz="11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Papa Francisco, Conclusão da Carta Apostólica </a:t>
            </a:r>
            <a:r>
              <a:rPr lang="pt-PT" sz="1100" b="1" i="1" dirty="0" err="1">
                <a:solidFill>
                  <a:srgbClr val="FEFFFF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Patris</a:t>
            </a:r>
            <a:r>
              <a:rPr lang="pt-PT" sz="1100" b="1" i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pt-PT" sz="1100" b="1" i="1" dirty="0" err="1">
                <a:solidFill>
                  <a:srgbClr val="FEFFFF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corde</a:t>
            </a:r>
            <a:r>
              <a:rPr lang="pt-PT" sz="11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n.º7</a:t>
            </a:r>
            <a:endParaRPr lang="pt-PT" sz="11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vestido&#10;&#10;Descrição gerada automaticamente">
            <a:extLst>
              <a:ext uri="{FF2B5EF4-FFF2-40B4-BE49-F238E27FC236}">
                <a16:creationId xmlns:a16="http://schemas.microsoft.com/office/drawing/2014/main" id="{930F36D8-2D78-4B33-8D24-4682DFFDF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8558" b="3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48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DB8946-D4AB-4911-BB62-41B2CB5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840" y="211702"/>
            <a:ext cx="5840770" cy="557262"/>
          </a:xfrm>
        </p:spPr>
        <p:txBody>
          <a:bodyPr>
            <a:normAutofit fontScale="90000"/>
          </a:bodyPr>
          <a:lstStyle/>
          <a:p>
            <a:r>
              <a:rPr lang="pt-PT" sz="4000" dirty="0">
                <a:solidFill>
                  <a:srgbClr val="FFFFFF"/>
                </a:solidFill>
                <a:latin typeface="Candara" panose="020E0502030303020204" pitchFamily="34" charset="0"/>
              </a:rPr>
              <a:t>Oração a São José…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0DD1EC8-82BF-4F2E-B4DA-B63B53D1D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840" y="1145310"/>
            <a:ext cx="5840770" cy="4995700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4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Glorioso Patriarca São José,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4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cujo poder sabe tornar possíveis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4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coisas impossíveis,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4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vinde em minha ajuda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4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nestes momentos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4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de angústia e dificuldade.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t-PT" sz="2400" b="1" dirty="0">
              <a:solidFill>
                <a:srgbClr val="FEFF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4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Tomai sob a vossa proteção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4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as situações tão graves e difíceis </a:t>
            </a:r>
            <a:endParaRPr lang="pt-PT" sz="2400" b="1" dirty="0">
              <a:solidFill>
                <a:srgbClr val="FEFFFF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4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que vos confio,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4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para que obtenham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2400" b="1" dirty="0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uma solução feliz.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pt-PT" sz="1500" b="1" dirty="0">
              <a:solidFill>
                <a:srgbClr val="FEFF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9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 descr="Uma imagem com vestido&#10;&#10;Descrição gerada automaticamente">
            <a:extLst>
              <a:ext uri="{FF2B5EF4-FFF2-40B4-BE49-F238E27FC236}">
                <a16:creationId xmlns:a16="http://schemas.microsoft.com/office/drawing/2014/main" id="{6451C520-E86D-4B86-8AD2-55D77B5F9E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8558" b="3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48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DB8946-D4AB-4911-BB62-41B2CB57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400" y="150492"/>
            <a:ext cx="5840770" cy="566499"/>
          </a:xfrm>
        </p:spPr>
        <p:txBody>
          <a:bodyPr>
            <a:normAutofit fontScale="90000"/>
          </a:bodyPr>
          <a:lstStyle/>
          <a:p>
            <a:r>
              <a:rPr lang="pt-PT" sz="4000">
                <a:solidFill>
                  <a:srgbClr val="FFFFFF"/>
                </a:solidFill>
                <a:latin typeface="Candara" panose="020E0502030303020204" pitchFamily="34" charset="0"/>
              </a:rPr>
              <a:t>…Oração a São José </a:t>
            </a:r>
            <a:endParaRPr lang="pt-PT" sz="40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0DD1EC8-82BF-4F2E-B4DA-B63B53D1D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2840" y="867483"/>
            <a:ext cx="6038796" cy="5912008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400" b="1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Meu amado Pai,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400" b="1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confio inteiramente em Vós.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PT" sz="2400" b="1">
              <a:solidFill>
                <a:srgbClr val="FEFF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400" b="1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Que não se diga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400" b="1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que eu vos invoquei em vão,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PT" sz="2400" b="1">
              <a:solidFill>
                <a:srgbClr val="FEFF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400" b="1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e dado que,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400" b="1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com Jesus e Maria,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400" b="1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tudo podeis,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400" b="1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mostrai-me que a vossa bondade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400" b="1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é tão grande como o vosso poder.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400" b="1">
                <a:solidFill>
                  <a:srgbClr val="FEFF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Ámen.</a:t>
            </a:r>
          </a:p>
          <a:p>
            <a:pPr marL="0" indent="0">
              <a:spcAft>
                <a:spcPts val="1000"/>
              </a:spcAft>
              <a:buNone/>
            </a:pPr>
            <a:endParaRPr lang="pt-PT" sz="1300" b="1">
              <a:solidFill>
                <a:srgbClr val="FEFFFF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pt-PT" sz="1300" b="1">
              <a:solidFill>
                <a:srgbClr val="FEFFFF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1300">
                <a:solidFill>
                  <a:srgbClr val="FEFFFF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De um livro de devoções do séc. XIX citado pelo Papa Francisco como sua oração diária depois das Laudes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1300">
                <a:solidFill>
                  <a:srgbClr val="FEFFFF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na Carta Apostólica Patris Corde, n.º 1, nota 10.</a:t>
            </a:r>
            <a:endParaRPr lang="pt-PT" sz="1300" dirty="0">
              <a:solidFill>
                <a:srgbClr val="FEFFFF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ClipArt&#10;&#10;Descrição gerada automaticamente">
            <a:extLst>
              <a:ext uri="{FF2B5EF4-FFF2-40B4-BE49-F238E27FC236}">
                <a16:creationId xmlns:a16="http://schemas.microsoft.com/office/drawing/2014/main" id="{9772647A-FF89-4F63-A9A7-274D4047A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8129"/>
          <a:stretch/>
        </p:blipFill>
        <p:spPr>
          <a:xfrm>
            <a:off x="5198532" y="10"/>
            <a:ext cx="6993467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038DC-09C8-49C8-94B0-B012E521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0"/>
            <a:ext cx="4975342" cy="1325563"/>
          </a:xfrm>
        </p:spPr>
        <p:txBody>
          <a:bodyPr>
            <a:normAutofit/>
          </a:bodyPr>
          <a:lstStyle/>
          <a:p>
            <a:r>
              <a:rPr lang="pt-PT" dirty="0">
                <a:latin typeface="Candara" panose="020E0502030303020204" pitchFamily="34" charset="0"/>
              </a:rPr>
              <a:t>Com coração de Pai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1CD41AD-FA29-46BF-AFD5-D28F809E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1293963"/>
            <a:ext cx="4975343" cy="5564038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pt-PT" sz="1800" dirty="0">
                <a:solidFill>
                  <a:srgbClr val="FFC000"/>
                </a:solidFill>
                <a:latin typeface="Candara" panose="020E0502030303020204" pitchFamily="34" charset="0"/>
              </a:rPr>
              <a:t>Ocasião: </a:t>
            </a:r>
          </a:p>
          <a:p>
            <a:pPr marL="0" indent="0">
              <a:buNone/>
            </a:pPr>
            <a:r>
              <a:rPr lang="pt-PT" sz="1800" dirty="0">
                <a:latin typeface="Candara" panose="020E0502030303020204" pitchFamily="34" charset="0"/>
              </a:rPr>
              <a:t>150 anos da Declaração de São José</a:t>
            </a:r>
          </a:p>
          <a:p>
            <a:pPr marL="0" indent="0">
              <a:buNone/>
            </a:pPr>
            <a:r>
              <a:rPr lang="pt-PT" sz="1800" dirty="0">
                <a:latin typeface="Candara" panose="020E0502030303020204" pitchFamily="34" charset="0"/>
              </a:rPr>
              <a:t>como Padroeiro da Igreja Católica pelo Beato Pio IX</a:t>
            </a:r>
          </a:p>
          <a:p>
            <a:pPr marL="0" indent="0">
              <a:buNone/>
            </a:pPr>
            <a:r>
              <a:rPr lang="pt-PT" sz="1800" dirty="0">
                <a:latin typeface="Candara" panose="020E0502030303020204" pitchFamily="34" charset="0"/>
              </a:rPr>
              <a:t>8.12.1870</a:t>
            </a:r>
          </a:p>
          <a:p>
            <a:pPr marL="0" indent="0">
              <a:buNone/>
            </a:pPr>
            <a:endParaRPr lang="pt-PT" sz="1800" dirty="0">
              <a:solidFill>
                <a:srgbClr val="FFC0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PT" sz="1800" dirty="0">
                <a:solidFill>
                  <a:srgbClr val="FFC000"/>
                </a:solidFill>
                <a:latin typeface="Candara" panose="020E0502030303020204" pitchFamily="34" charset="0"/>
              </a:rPr>
              <a:t>Outros:</a:t>
            </a:r>
          </a:p>
          <a:p>
            <a:pPr marL="0" indent="0">
              <a:buNone/>
            </a:pPr>
            <a:r>
              <a:rPr lang="pt-PT" sz="1800" dirty="0">
                <a:latin typeface="Candara" panose="020E0502030303020204" pitchFamily="34" charset="0"/>
              </a:rPr>
              <a:t>Pio XII (1955): Padroeiro dos operários</a:t>
            </a:r>
          </a:p>
          <a:p>
            <a:pPr marL="0" indent="0">
              <a:buNone/>
            </a:pPr>
            <a:r>
              <a:rPr lang="pt-PT" sz="1800" dirty="0">
                <a:latin typeface="Candara" panose="020E0502030303020204" pitchFamily="34" charset="0"/>
              </a:rPr>
              <a:t>São João Paulo II (1989): Guardião do Redentor</a:t>
            </a:r>
          </a:p>
          <a:p>
            <a:pPr marL="0" indent="0">
              <a:buNone/>
            </a:pPr>
            <a:r>
              <a:rPr lang="pt-PT" sz="1800" dirty="0">
                <a:latin typeface="Candara" panose="020E0502030303020204" pitchFamily="34" charset="0"/>
              </a:rPr>
              <a:t>Povo: Padroeiro da boa morte</a:t>
            </a:r>
          </a:p>
          <a:p>
            <a:pPr marL="0" indent="0">
              <a:buNone/>
            </a:pPr>
            <a:endParaRPr lang="pt-PT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pt-PT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PT" sz="1800" dirty="0">
                <a:solidFill>
                  <a:srgbClr val="FFC000"/>
                </a:solidFill>
                <a:latin typeface="Candara" panose="020E0502030303020204" pitchFamily="34" charset="0"/>
              </a:rPr>
              <a:t>Texto: </a:t>
            </a:r>
          </a:p>
          <a:p>
            <a:pPr marL="0" indent="0">
              <a:buNone/>
            </a:pPr>
            <a:r>
              <a:rPr lang="pt-PT" sz="1800" dirty="0">
                <a:latin typeface="Candara" panose="020E0502030303020204" pitchFamily="34" charset="0"/>
              </a:rPr>
              <a:t>Carta Apostólica  “</a:t>
            </a:r>
            <a:r>
              <a:rPr lang="pt-PT" sz="1800" dirty="0" err="1">
                <a:latin typeface="Candara" panose="020E0502030303020204" pitchFamily="34" charset="0"/>
              </a:rPr>
              <a:t>Patris</a:t>
            </a:r>
            <a:r>
              <a:rPr lang="pt-PT" sz="1800" dirty="0">
                <a:latin typeface="Candara" panose="020E0502030303020204" pitchFamily="34" charset="0"/>
              </a:rPr>
              <a:t> </a:t>
            </a:r>
            <a:r>
              <a:rPr lang="pt-PT" sz="1800" dirty="0" err="1">
                <a:latin typeface="Candara" panose="020E0502030303020204" pitchFamily="34" charset="0"/>
              </a:rPr>
              <a:t>Corde</a:t>
            </a:r>
            <a:r>
              <a:rPr lang="pt-PT" sz="1800" dirty="0">
                <a:latin typeface="Candara" panose="020E0502030303020204" pitchFamily="34" charset="0"/>
              </a:rPr>
              <a:t>”: Com coração de  pai </a:t>
            </a:r>
          </a:p>
          <a:p>
            <a:pPr marL="0" indent="0">
              <a:buNone/>
            </a:pPr>
            <a:endParaRPr lang="pt-PT" sz="1800" dirty="0">
              <a:solidFill>
                <a:srgbClr val="FFC000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PT" sz="1800" dirty="0">
                <a:solidFill>
                  <a:srgbClr val="FFC000"/>
                </a:solidFill>
                <a:latin typeface="Candara" panose="020E0502030303020204" pitchFamily="34" charset="0"/>
              </a:rPr>
              <a:t>Contexto: </a:t>
            </a:r>
          </a:p>
          <a:p>
            <a:pPr marL="0" indent="0">
              <a:buNone/>
            </a:pPr>
            <a:r>
              <a:rPr lang="pt-PT" sz="1800" dirty="0">
                <a:latin typeface="Candara" panose="020E0502030303020204" pitchFamily="34" charset="0"/>
              </a:rPr>
              <a:t>A pandemia revelou vidas tecidas e sustentadas por pessoas comuns</a:t>
            </a:r>
          </a:p>
          <a:p>
            <a:pPr marL="0" indent="0">
              <a:buNone/>
            </a:pPr>
            <a:endParaRPr lang="pt-PT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PT" sz="1800" b="1" dirty="0">
                <a:solidFill>
                  <a:srgbClr val="FFC000"/>
                </a:solidFill>
                <a:latin typeface="Candara" panose="020E0502030303020204" pitchFamily="34" charset="0"/>
              </a:rPr>
              <a:t>Iniciativa: </a:t>
            </a:r>
          </a:p>
          <a:p>
            <a:pPr marL="0" indent="0">
              <a:buNone/>
            </a:pPr>
            <a:r>
              <a:rPr lang="pt-PT" sz="1800" dirty="0">
                <a:latin typeface="Candara" panose="020E0502030303020204" pitchFamily="34" charset="0"/>
              </a:rPr>
              <a:t>Ano de São José (8.12.2020-8.12.2021)</a:t>
            </a:r>
          </a:p>
        </p:txBody>
      </p:sp>
    </p:spTree>
    <p:extLst>
      <p:ext uri="{BB962C8B-B14F-4D97-AF65-F5344CB8AC3E}">
        <p14:creationId xmlns:p14="http://schemas.microsoft.com/office/powerpoint/2010/main" val="4057761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8C4C7-2F9D-4ECD-9209-097F14B45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698" y="380998"/>
            <a:ext cx="5136613" cy="1474423"/>
          </a:xfrm>
        </p:spPr>
        <p:txBody>
          <a:bodyPr anchor="t">
            <a:normAutofit/>
          </a:bodyPr>
          <a:lstStyle/>
          <a:p>
            <a:pPr algn="l"/>
            <a:r>
              <a:rPr lang="pt-PT" sz="4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São José, </a:t>
            </a:r>
            <a:br>
              <a:rPr lang="pt-PT" sz="4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4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 Amado</a:t>
            </a:r>
            <a:endParaRPr lang="pt-PT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F45FF-F998-4F1B-954D-80E0B509B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698" y="2634143"/>
            <a:ext cx="4799258" cy="3961390"/>
          </a:xfrm>
        </p:spPr>
        <p:txBody>
          <a:bodyPr anchor="b">
            <a:normAutofit/>
          </a:bodyPr>
          <a:lstStyle/>
          <a:p>
            <a:pPr algn="l"/>
            <a:br>
              <a:rPr lang="pt-PT" sz="17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PT" sz="17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7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José é muito amado pelo povo cristão:</a:t>
            </a:r>
          </a:p>
          <a:p>
            <a:pPr algn="l"/>
            <a:r>
              <a:rPr lang="pt-PT" sz="17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Quartas feiras | Mês de março</a:t>
            </a:r>
          </a:p>
          <a:p>
            <a:pPr algn="l"/>
            <a:r>
              <a:rPr lang="pt-PT" sz="17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«Ide a José» (</a:t>
            </a:r>
            <a:r>
              <a:rPr lang="pt-PT" sz="17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</a:t>
            </a:r>
            <a:r>
              <a:rPr lang="pt-PT" sz="17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41,55)… santo dos imposs</a:t>
            </a:r>
            <a:r>
              <a:rPr lang="pt-PT" sz="17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íveis</a:t>
            </a:r>
            <a:endParaRPr lang="pt-PT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t-PT" sz="17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pt-PT" sz="17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José, </a:t>
            </a:r>
          </a:p>
          <a:p>
            <a:pPr algn="l"/>
            <a:r>
              <a:rPr lang="pt-PT" sz="17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dobradiça que une o Antigo e o Novo Testamento.</a:t>
            </a:r>
          </a:p>
          <a:p>
            <a:pPr algn="l"/>
            <a:endParaRPr lang="pt-PT" sz="1700" dirty="0"/>
          </a:p>
        </p:txBody>
      </p:sp>
      <p:sp>
        <p:nvSpPr>
          <p:cNvPr id="17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AD72D91E-10A3-4C06-9006-3859A2C58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6" r="-2" b="8932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9687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ClipArt&#10;&#10;Descrição gerada automaticamente">
            <a:extLst>
              <a:ext uri="{FF2B5EF4-FFF2-40B4-BE49-F238E27FC236}">
                <a16:creationId xmlns:a16="http://schemas.microsoft.com/office/drawing/2014/main" id="{E0F21480-1632-4559-88DB-E81CB8AD8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7" b="15936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0F40DE-4944-42F7-9088-EEBA6E1A9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07" y="1144619"/>
            <a:ext cx="4782458" cy="1325563"/>
          </a:xfrm>
        </p:spPr>
        <p:txBody>
          <a:bodyPr>
            <a:normAutofit/>
          </a:bodyPr>
          <a:lstStyle/>
          <a:p>
            <a:r>
              <a:rPr lang="pt-PT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São José, </a:t>
            </a:r>
            <a:br>
              <a:rPr lang="pt-PT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 na ternura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5FF0E4A-419C-44FA-9753-9139E2D8E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b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viu a ternura de Deus em José: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«Como um pai se compadece dos filhos,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assim o Senhor Se compadece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que O temem»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(Sal 103, 13).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3246443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ClipArt, gráficos de vetor, moldura de fotografia&#10;&#10;Descrição gerada automaticamente">
            <a:extLst>
              <a:ext uri="{FF2B5EF4-FFF2-40B4-BE49-F238E27FC236}">
                <a16:creationId xmlns:a16="http://schemas.microsoft.com/office/drawing/2014/main" id="{7EE12726-64FC-4C39-905F-FEBF90E328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3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0EEF39-728A-4A01-BECC-E9918C30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83632"/>
            <a:ext cx="4782458" cy="1325563"/>
          </a:xfrm>
        </p:spPr>
        <p:txBody>
          <a:bodyPr>
            <a:normAutofit/>
          </a:bodyPr>
          <a:lstStyle/>
          <a:p>
            <a:r>
              <a:rPr lang="pt-PT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São José, </a:t>
            </a:r>
            <a:br>
              <a:rPr lang="pt-PT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dirty="0"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 na obediência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EF43CAA-D549-49EF-97AD-E22C63859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545596"/>
          </a:xfrm>
        </p:spPr>
        <p:txBody>
          <a:bodyPr anchor="t">
            <a:normAutofit lnSpcReduction="10000"/>
          </a:bodyPr>
          <a:lstStyle/>
          <a:p>
            <a:pPr marL="0" indent="0" algn="just">
              <a:buNone/>
            </a:pPr>
            <a:br>
              <a:rPr lang="pt-PT" sz="18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18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quatro sonhos de José: anunciação, fuga para o Egipto, regresso do Egipto, ida para Nazaré</a:t>
            </a:r>
          </a:p>
          <a:p>
            <a:pPr marL="0" indent="0" algn="just">
              <a:buNone/>
            </a:pPr>
            <a:endParaRPr lang="pt-PT" sz="1800" dirty="0"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Sempre a mesma resposta: o «</a:t>
            </a:r>
            <a:r>
              <a:rPr lang="pt-PT" sz="1800" dirty="0" err="1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fiat</a:t>
            </a:r>
            <a:r>
              <a:rPr lang="pt-PT" sz="18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silencioso: «fez como o Senhor lhe ordenara». </a:t>
            </a:r>
          </a:p>
          <a:p>
            <a:pPr marL="0" indent="0" algn="just">
              <a:buNone/>
            </a:pPr>
            <a:endParaRPr lang="pt-PT" sz="180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PT" sz="1800" i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Senhor, toma as rédeas da minha vida, </a:t>
            </a:r>
          </a:p>
          <a:p>
            <a:pPr marL="0" indent="0" algn="just">
              <a:buNone/>
            </a:pPr>
            <a:r>
              <a:rPr lang="pt-PT" sz="1800" i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 tu quiseres eu irei. </a:t>
            </a:r>
          </a:p>
          <a:p>
            <a:pPr marL="0" indent="0" algn="just">
              <a:buNone/>
            </a:pPr>
            <a:r>
              <a:rPr lang="pt-PT" sz="1800" i="1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Conduz-nos, guia os nossos passos ...</a:t>
            </a:r>
            <a:endParaRPr lang="pt-PT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332105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ClipArt&#10;&#10;Descrição gerada automaticamente">
            <a:extLst>
              <a:ext uri="{FF2B5EF4-FFF2-40B4-BE49-F238E27FC236}">
                <a16:creationId xmlns:a16="http://schemas.microsoft.com/office/drawing/2014/main" id="{65E1AC5E-4328-41B5-94B6-A942CE4BE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9" b="1167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4DB544-8756-449E-9FB4-FED7AC5D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02658"/>
            <a:ext cx="4782458" cy="1325563"/>
          </a:xfrm>
        </p:spPr>
        <p:txBody>
          <a:bodyPr>
            <a:normAutofit/>
          </a:bodyPr>
          <a:lstStyle/>
          <a:p>
            <a:r>
              <a:rPr lang="pt-PT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São José, </a:t>
            </a:r>
            <a:br>
              <a:rPr lang="pt-PT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 no acolhimento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61FFFFC-F692-43BE-B7B0-758E008D5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56237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b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vida espiritual não é um caminho que explica, mas um caminho que acolhe</a:t>
            </a:r>
          </a:p>
          <a:p>
            <a:pPr marL="0" indent="0" algn="just">
              <a:buNone/>
            </a:pPr>
            <a:endParaRPr lang="pt-PT" sz="18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acolhimento é um modo pelo qual se manifesta, na nossa vida, o dom da fortaleza que nos vem do Espírito Santo. </a:t>
            </a:r>
          </a:p>
          <a:p>
            <a:pPr marL="0" indent="0" algn="just">
              <a:buNone/>
            </a:pPr>
            <a:endParaRPr lang="pt-PT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 o Senhor nos pode dar força para acolher a vida como ela é, aceitando até mesmo as suas contradições, imprevistos e desilusões.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056682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ClipArt&#10;&#10;Descrição gerada automaticamente">
            <a:extLst>
              <a:ext uri="{FF2B5EF4-FFF2-40B4-BE49-F238E27FC236}">
                <a16:creationId xmlns:a16="http://schemas.microsoft.com/office/drawing/2014/main" id="{47D9EAA3-32D3-4823-BB06-AD513A358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2" b="9032"/>
          <a:stretch/>
        </p:blipFill>
        <p:spPr>
          <a:xfrm>
            <a:off x="5332576" y="10"/>
            <a:ext cx="6859424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02276E-0BB3-49D1-9C4F-F1BBB512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07" y="385020"/>
            <a:ext cx="4782458" cy="1325563"/>
          </a:xfrm>
        </p:spPr>
        <p:txBody>
          <a:bodyPr>
            <a:normAutofit fontScale="90000"/>
          </a:bodyPr>
          <a:lstStyle/>
          <a:p>
            <a:r>
              <a:rPr lang="pt-PT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São José, pai com coragem criativa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4460B72-50E7-413C-887C-7E34B0A05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807" y="1971690"/>
            <a:ext cx="5117956" cy="474484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b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estábulo de Belém… a fuga para o Egito,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vida de </a:t>
            </a:r>
            <a:r>
              <a:rPr lang="pt-PT" sz="18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emigrante, a carpintaria de Nazaré…</a:t>
            </a:r>
          </a:p>
          <a:p>
            <a:pPr marL="0" indent="0">
              <a:buNone/>
            </a:pPr>
            <a:endParaRPr lang="pt-PT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Usemos a mesma coragem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criativa do carpinteiro de Nazaré,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qual sabe transformar um problema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numa oportunidade,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antepondo sempre a sua confiança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Providência.</a:t>
            </a:r>
          </a:p>
          <a:p>
            <a:pPr marL="0" indent="0">
              <a:buNone/>
            </a:pPr>
            <a:endParaRPr lang="pt-PT" sz="1800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PT" sz="18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 é o g</a:t>
            </a: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uardião dos tesouros mais preciosos: </a:t>
            </a:r>
          </a:p>
          <a:p>
            <a:pPr marL="0" indent="0">
              <a:buNone/>
            </a:pPr>
            <a:r>
              <a:rPr lang="pt-PT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e Maria.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13155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839</Words>
  <Application>Microsoft Office PowerPoint</Application>
  <PresentationFormat>Ecrã Panorâmico</PresentationFormat>
  <Paragraphs>130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Wingdings</vt:lpstr>
      <vt:lpstr>Tema do Office</vt:lpstr>
      <vt:lpstr>Apresentação do PowerPoint</vt:lpstr>
      <vt:lpstr>Oração a São José… </vt:lpstr>
      <vt:lpstr>…Oração a São José </vt:lpstr>
      <vt:lpstr>Com coração de Pai</vt:lpstr>
      <vt:lpstr>1. São José,  pai Amado</vt:lpstr>
      <vt:lpstr>2. São José,  pai na ternura</vt:lpstr>
      <vt:lpstr>3. São José,  pai na obediência</vt:lpstr>
      <vt:lpstr>4. São José,  pai no acolhimento</vt:lpstr>
      <vt:lpstr>5. São José, pai com coragem criativa</vt:lpstr>
      <vt:lpstr>6.São José,  pai trabalhador</vt:lpstr>
      <vt:lpstr>7. São José,  pai na sombra</vt:lpstr>
      <vt:lpstr>3 facetas em 2021: </vt:lpstr>
      <vt:lpstr>Oração a São José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Oração a São José</dc:title>
  <dc:creator>Paroquia N. Sra. da Hora</dc:creator>
  <cp:lastModifiedBy>Paroquia N. Sra. da Hora</cp:lastModifiedBy>
  <cp:revision>10</cp:revision>
  <dcterms:created xsi:type="dcterms:W3CDTF">2021-03-17T15:27:33Z</dcterms:created>
  <dcterms:modified xsi:type="dcterms:W3CDTF">2021-03-17T16:44:14Z</dcterms:modified>
</cp:coreProperties>
</file>